
<file path=[Content_Types].xml><?xml version="1.0" encoding="utf-8"?>
<Types xmlns="http://schemas.openxmlformats.org/package/2006/content-types">
  <Default Extension="emf" ContentType="image/x-emf"/>
  <Default Extension="png" ContentType="image/png"/>
  <Default Extension="rels" ContentType="application/vnd.openxmlformats-package.relationships+xml"/>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entation.xml" ContentType="application/vnd.openxmlformats-officedocument.presentationml.presentation.main+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3.xml" ContentType="application/vnd.openxmlformats-officedocument.theme+xml"/>
  <Override PartName="/ppt/theme/theme2.xml" ContentType="application/vnd.openxmlformats-officedocument.theme+xml"/>
  <Override PartName="/ppt/theme/theme1.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7" r:id="rId1"/>
  </p:sldMasterIdLst>
  <p:notesMasterIdLst>
    <p:notesMasterId r:id="rId24"/>
  </p:notesMasterIdLst>
  <p:handoutMasterIdLst>
    <p:handoutMasterId r:id="rId25"/>
  </p:handoutMasterIdLst>
  <p:sldIdLst>
    <p:sldId id="263" r:id="rId2"/>
    <p:sldId id="280" r:id="rId3"/>
    <p:sldId id="282" r:id="rId4"/>
    <p:sldId id="299" r:id="rId5"/>
    <p:sldId id="297" r:id="rId6"/>
    <p:sldId id="290" r:id="rId7"/>
    <p:sldId id="298" r:id="rId8"/>
    <p:sldId id="296" r:id="rId9"/>
    <p:sldId id="293" r:id="rId10"/>
    <p:sldId id="295" r:id="rId11"/>
    <p:sldId id="294" r:id="rId12"/>
    <p:sldId id="289" r:id="rId13"/>
    <p:sldId id="286" r:id="rId14"/>
    <p:sldId id="287" r:id="rId15"/>
    <p:sldId id="288" r:id="rId16"/>
    <p:sldId id="291" r:id="rId17"/>
    <p:sldId id="283" r:id="rId18"/>
    <p:sldId id="284" r:id="rId19"/>
    <p:sldId id="292" r:id="rId20"/>
    <p:sldId id="285" r:id="rId21"/>
    <p:sldId id="300" r:id="rId22"/>
    <p:sldId id="281" r:id="rId2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C121C"/>
    <a:srgbClr val="FFFFFF"/>
    <a:srgbClr val="EA161F"/>
    <a:srgbClr val="999999"/>
    <a:srgbClr val="E2141E"/>
    <a:srgbClr val="F69CA0"/>
    <a:srgbClr val="F3797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69012ECD-51FC-41F1-AA8D-1B2483CD663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69012ECD-51FC-41F1-AA8D-1B2483CD663E}" styleName="Helle Formatvorlage 2 - Akz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966" autoAdjust="0"/>
    <p:restoredTop sz="71531" autoAdjust="0"/>
  </p:normalViewPr>
  <p:slideViewPr>
    <p:cSldViewPr showGuides="1">
      <p:cViewPr varScale="1">
        <p:scale>
          <a:sx n="70" d="100"/>
          <a:sy n="70" d="100"/>
        </p:scale>
        <p:origin x="1572" y="72"/>
      </p:cViewPr>
      <p:guideLst/>
    </p:cSldViewPr>
  </p:slideViewPr>
  <p:outlineViewPr>
    <p:cViewPr>
      <p:scale>
        <a:sx n="33" d="100"/>
        <a:sy n="33" d="100"/>
      </p:scale>
      <p:origin x="0" y="-2634"/>
    </p:cViewPr>
  </p:outlineViewPr>
  <p:notesTextViewPr>
    <p:cViewPr>
      <p:scale>
        <a:sx n="3" d="2"/>
        <a:sy n="3" d="2"/>
      </p:scale>
      <p:origin x="0" y="0"/>
    </p:cViewPr>
  </p:notesTextViewPr>
  <p:sorterViewPr>
    <p:cViewPr>
      <p:scale>
        <a:sx n="100" d="100"/>
        <a:sy n="100" d="100"/>
      </p:scale>
      <p:origin x="0" y="0"/>
    </p:cViewPr>
  </p:sorterViewPr>
  <p:notesViewPr>
    <p:cSldViewPr>
      <p:cViewPr>
        <p:scale>
          <a:sx n="100" d="100"/>
          <a:sy n="100" d="100"/>
        </p:scale>
        <p:origin x="3552" y="7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customXml" Target="../customXml/item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openxmlformats.org/officeDocument/2006/relationships/customXml" Target="../customXml/item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476672" y="229395"/>
            <a:ext cx="4320480" cy="310159"/>
          </a:xfrm>
          <a:prstGeom prst="rect">
            <a:avLst/>
          </a:prstGeom>
        </p:spPr>
        <p:txBody>
          <a:bodyPr vert="horz" lIns="0" tIns="0" rIns="0" bIns="0" rtlCol="0"/>
          <a:lstStyle>
            <a:lvl1pPr algn="l">
              <a:defRPr sz="1200"/>
            </a:lvl1pPr>
          </a:lstStyle>
          <a:p>
            <a:r>
              <a:rPr lang="de-CH" sz="900" dirty="0"/>
              <a:t>Kopfzeilentext</a:t>
            </a:r>
          </a:p>
        </p:txBody>
      </p:sp>
      <p:sp>
        <p:nvSpPr>
          <p:cNvPr id="3" name="Datumsplatzhalter 2"/>
          <p:cNvSpPr>
            <a:spLocks noGrp="1"/>
          </p:cNvSpPr>
          <p:nvPr>
            <p:ph type="dt" sz="quarter" idx="1"/>
          </p:nvPr>
        </p:nvSpPr>
        <p:spPr>
          <a:xfrm>
            <a:off x="5137720" y="229395"/>
            <a:ext cx="1243608" cy="310159"/>
          </a:xfrm>
          <a:prstGeom prst="rect">
            <a:avLst/>
          </a:prstGeom>
        </p:spPr>
        <p:txBody>
          <a:bodyPr vert="horz" lIns="0" tIns="0" rIns="0" bIns="0" rtlCol="0"/>
          <a:lstStyle>
            <a:lvl1pPr algn="r">
              <a:defRPr sz="1200"/>
            </a:lvl1pPr>
          </a:lstStyle>
          <a:p>
            <a:fld id="{EEC665CA-D682-48EC-95D2-126FD6449D65}" type="datetime1">
              <a:rPr lang="de-CH" sz="900" smtClean="0"/>
              <a:t>12.11.2023</a:t>
            </a:fld>
            <a:endParaRPr lang="de-CH" sz="900" dirty="0"/>
          </a:p>
        </p:txBody>
      </p:sp>
      <p:sp>
        <p:nvSpPr>
          <p:cNvPr id="4" name="Fußzeilenplatzhalter 3"/>
          <p:cNvSpPr>
            <a:spLocks noGrp="1"/>
          </p:cNvSpPr>
          <p:nvPr>
            <p:ph type="ftr" sz="quarter" idx="2"/>
          </p:nvPr>
        </p:nvSpPr>
        <p:spPr>
          <a:xfrm>
            <a:off x="476672" y="8489144"/>
            <a:ext cx="4320480" cy="331331"/>
          </a:xfrm>
          <a:prstGeom prst="rect">
            <a:avLst/>
          </a:prstGeom>
        </p:spPr>
        <p:txBody>
          <a:bodyPr vert="horz" lIns="0" tIns="0" rIns="0" bIns="0" rtlCol="0" anchor="b"/>
          <a:lstStyle>
            <a:lvl1pPr algn="l">
              <a:defRPr sz="1200"/>
            </a:lvl1pPr>
          </a:lstStyle>
          <a:p>
            <a:r>
              <a:rPr lang="de-CH" sz="900" dirty="0"/>
              <a:t>Fusszeilentext</a:t>
            </a:r>
          </a:p>
        </p:txBody>
      </p:sp>
      <p:sp>
        <p:nvSpPr>
          <p:cNvPr id="5" name="Foliennummernplatzhalter 4"/>
          <p:cNvSpPr>
            <a:spLocks noGrp="1"/>
          </p:cNvSpPr>
          <p:nvPr>
            <p:ph type="sldNum" sz="quarter" idx="3"/>
          </p:nvPr>
        </p:nvSpPr>
        <p:spPr>
          <a:xfrm>
            <a:off x="5137720" y="8489146"/>
            <a:ext cx="1243608" cy="331329"/>
          </a:xfrm>
          <a:prstGeom prst="rect">
            <a:avLst/>
          </a:prstGeom>
        </p:spPr>
        <p:txBody>
          <a:bodyPr vert="horz" lIns="0" tIns="0" rIns="0" bIns="0" rtlCol="0" anchor="b"/>
          <a:lstStyle>
            <a:lvl1pPr algn="r">
              <a:defRPr sz="1200"/>
            </a:lvl1pPr>
          </a:lstStyle>
          <a:p>
            <a:fld id="{2CEDAA2C-602C-494B-9BFF-F0D7FF14E319}" type="slidenum">
              <a:rPr lang="de-CH" sz="900" smtClean="0"/>
              <a:t>‹N°›</a:t>
            </a:fld>
            <a:endParaRPr lang="de-CH" sz="900" dirty="0"/>
          </a:p>
        </p:txBody>
      </p:sp>
    </p:spTree>
    <p:extLst>
      <p:ext uri="{BB962C8B-B14F-4D97-AF65-F5344CB8AC3E}">
        <p14:creationId xmlns:p14="http://schemas.microsoft.com/office/powerpoint/2010/main" val="162500267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Folienbildplatzhalter 11"/>
          <p:cNvSpPr>
            <a:spLocks noGrp="1" noRot="1" noChangeAspect="1"/>
          </p:cNvSpPr>
          <p:nvPr>
            <p:ph type="sldImg" idx="2"/>
          </p:nvPr>
        </p:nvSpPr>
        <p:spPr>
          <a:xfrm>
            <a:off x="773424" y="1246193"/>
            <a:ext cx="5560412" cy="3127732"/>
          </a:xfrm>
          <a:prstGeom prst="rect">
            <a:avLst/>
          </a:prstGeom>
          <a:noFill/>
          <a:ln w="3175">
            <a:solidFill>
              <a:prstClr val="black"/>
            </a:solidFill>
          </a:ln>
        </p:spPr>
        <p:txBody>
          <a:bodyPr vert="horz" lIns="91440" tIns="45720" rIns="91440" bIns="45720" rtlCol="0" anchor="ctr"/>
          <a:lstStyle/>
          <a:p>
            <a:endParaRPr lang="de-CH" dirty="0"/>
          </a:p>
        </p:txBody>
      </p:sp>
      <p:sp>
        <p:nvSpPr>
          <p:cNvPr id="14" name="Fußzeilenplatzhalter 13"/>
          <p:cNvSpPr>
            <a:spLocks noGrp="1"/>
          </p:cNvSpPr>
          <p:nvPr>
            <p:ph type="ftr" sz="quarter" idx="4"/>
          </p:nvPr>
        </p:nvSpPr>
        <p:spPr>
          <a:xfrm>
            <a:off x="775244" y="8964488"/>
            <a:ext cx="2230428" cy="179512"/>
          </a:xfrm>
          <a:prstGeom prst="rect">
            <a:avLst/>
          </a:prstGeom>
        </p:spPr>
        <p:txBody>
          <a:bodyPr vert="horz" lIns="0" tIns="0" rIns="0" bIns="0" rtlCol="0" anchor="t"/>
          <a:lstStyle>
            <a:lvl1pPr algn="l">
              <a:defRPr sz="900"/>
            </a:lvl1pPr>
          </a:lstStyle>
          <a:p>
            <a:r>
              <a:rPr lang="de-CH" dirty="0"/>
              <a:t>Fusszeilentext</a:t>
            </a:r>
          </a:p>
        </p:txBody>
      </p:sp>
      <p:sp>
        <p:nvSpPr>
          <p:cNvPr id="15" name="Foliennummernplatzhalter 14"/>
          <p:cNvSpPr>
            <a:spLocks noGrp="1"/>
          </p:cNvSpPr>
          <p:nvPr>
            <p:ph type="sldNum" sz="quarter" idx="5"/>
          </p:nvPr>
        </p:nvSpPr>
        <p:spPr>
          <a:xfrm>
            <a:off x="5462663" y="8964488"/>
            <a:ext cx="871173" cy="179512"/>
          </a:xfrm>
          <a:prstGeom prst="rect">
            <a:avLst/>
          </a:prstGeom>
        </p:spPr>
        <p:txBody>
          <a:bodyPr vert="horz" lIns="0" tIns="0" rIns="0" bIns="0" rtlCol="0" anchor="t"/>
          <a:lstStyle>
            <a:lvl1pPr algn="r">
              <a:defRPr sz="900"/>
            </a:lvl1pPr>
          </a:lstStyle>
          <a:p>
            <a:fld id="{83C81C81-E364-4366-A610-2DB15FF98538}" type="slidenum">
              <a:rPr lang="de-CH" smtClean="0"/>
              <a:pPr/>
              <a:t>‹N°›</a:t>
            </a:fld>
            <a:endParaRPr lang="de-CH" dirty="0"/>
          </a:p>
        </p:txBody>
      </p:sp>
      <p:sp>
        <p:nvSpPr>
          <p:cNvPr id="16" name="Notizenplatzhalter 15"/>
          <p:cNvSpPr>
            <a:spLocks noGrp="1"/>
          </p:cNvSpPr>
          <p:nvPr>
            <p:ph type="body" sz="quarter" idx="3"/>
          </p:nvPr>
        </p:nvSpPr>
        <p:spPr>
          <a:xfrm>
            <a:off x="773424" y="4644008"/>
            <a:ext cx="5560412" cy="3888432"/>
          </a:xfrm>
          <a:prstGeom prst="rect">
            <a:avLst/>
          </a:prstGeom>
        </p:spPr>
        <p:txBody>
          <a:bodyPr vert="horz" lIns="0" tIns="0" rIns="0" bIns="0" rtlCol="0"/>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CH" dirty="0"/>
          </a:p>
        </p:txBody>
      </p:sp>
      <p:sp>
        <p:nvSpPr>
          <p:cNvPr id="17" name="Datumsplatzhalter 16"/>
          <p:cNvSpPr>
            <a:spLocks noGrp="1"/>
          </p:cNvSpPr>
          <p:nvPr>
            <p:ph type="dt" idx="1"/>
          </p:nvPr>
        </p:nvSpPr>
        <p:spPr>
          <a:xfrm>
            <a:off x="4229809" y="425838"/>
            <a:ext cx="2095308" cy="185722"/>
          </a:xfrm>
          <a:prstGeom prst="rect">
            <a:avLst/>
          </a:prstGeom>
        </p:spPr>
        <p:txBody>
          <a:bodyPr vert="horz" lIns="0" tIns="0" rIns="0" bIns="0" rtlCol="0"/>
          <a:lstStyle>
            <a:lvl1pPr algn="r">
              <a:defRPr sz="900"/>
            </a:lvl1pPr>
          </a:lstStyle>
          <a:p>
            <a:fld id="{A17AAF7D-4283-4014-80F4-26E915FEACF8}" type="datetime1">
              <a:rPr lang="de-CH" smtClean="0"/>
              <a:t>12.11.2023</a:t>
            </a:fld>
            <a:endParaRPr lang="de-CH" dirty="0"/>
          </a:p>
        </p:txBody>
      </p:sp>
      <p:sp>
        <p:nvSpPr>
          <p:cNvPr id="18" name="Kopfzeilenplatzhalter 17"/>
          <p:cNvSpPr>
            <a:spLocks noGrp="1"/>
          </p:cNvSpPr>
          <p:nvPr>
            <p:ph type="hdr" sz="quarter"/>
          </p:nvPr>
        </p:nvSpPr>
        <p:spPr>
          <a:xfrm>
            <a:off x="764704" y="432000"/>
            <a:ext cx="3249080" cy="179560"/>
          </a:xfrm>
          <a:prstGeom prst="rect">
            <a:avLst/>
          </a:prstGeom>
        </p:spPr>
        <p:txBody>
          <a:bodyPr vert="horz" lIns="0" tIns="0" rIns="0" bIns="0" rtlCol="0"/>
          <a:lstStyle>
            <a:lvl1pPr algn="l">
              <a:defRPr sz="900"/>
            </a:lvl1pPr>
          </a:lstStyle>
          <a:p>
            <a:r>
              <a:rPr lang="de-CH" dirty="0"/>
              <a:t>Kopfzeilentext</a:t>
            </a:r>
          </a:p>
        </p:txBody>
      </p:sp>
    </p:spTree>
    <p:extLst>
      <p:ext uri="{BB962C8B-B14F-4D97-AF65-F5344CB8AC3E}">
        <p14:creationId xmlns:p14="http://schemas.microsoft.com/office/powerpoint/2010/main" val="3117097057"/>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spcAft>
        <a:spcPts val="600"/>
      </a:spcAft>
      <a:defRPr sz="1100" kern="1200">
        <a:solidFill>
          <a:schemeClr val="tx1"/>
        </a:solidFill>
        <a:latin typeface="+mn-lt"/>
        <a:ea typeface="+mn-ea"/>
        <a:cs typeface="+mn-cs"/>
      </a:defRPr>
    </a:lvl1pPr>
    <a:lvl2pPr marL="177800" indent="-177800"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2pPr>
    <a:lvl3pPr marL="357188" indent="-179388"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3pPr>
    <a:lvl4pPr marL="534988" indent="-177800"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4pPr>
    <a:lvl5pPr marL="720725" indent="-185738" algn="l" defTabSz="914400" rtl="0" eaLnBrk="1" latinLnBrk="0" hangingPunct="1">
      <a:spcAft>
        <a:spcPts val="600"/>
      </a:spcAft>
      <a:buFont typeface="Arial" panose="020B0604020202020204" pitchFamily="34" charset="0"/>
      <a:buChar char="‒"/>
      <a:defRPr sz="11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3C81C81-E364-4366-A610-2DB15FF98538}" type="slidenum">
              <a:rPr lang="de-CH" smtClean="0"/>
              <a:pPr/>
              <a:t>2</a:t>
            </a:fld>
            <a:endParaRPr lang="de-CH" dirty="0"/>
          </a:p>
        </p:txBody>
      </p:sp>
    </p:spTree>
    <p:extLst>
      <p:ext uri="{BB962C8B-B14F-4D97-AF65-F5344CB8AC3E}">
        <p14:creationId xmlns:p14="http://schemas.microsoft.com/office/powerpoint/2010/main" val="18687928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3C81C81-E364-4366-A610-2DB15FF98538}" type="slidenum">
              <a:rPr lang="de-CH" smtClean="0"/>
              <a:pPr/>
              <a:t>11</a:t>
            </a:fld>
            <a:endParaRPr lang="de-CH" dirty="0"/>
          </a:p>
        </p:txBody>
      </p:sp>
    </p:spTree>
    <p:extLst>
      <p:ext uri="{BB962C8B-B14F-4D97-AF65-F5344CB8AC3E}">
        <p14:creationId xmlns:p14="http://schemas.microsoft.com/office/powerpoint/2010/main" val="1659843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r>
              <a:rPr lang="de-CH" dirty="0"/>
              <a:t>Regionaler Richtplan</a:t>
            </a:r>
            <a:r>
              <a:rPr lang="de-CH" baseline="0" dirty="0"/>
              <a:t> Windenergie der Regionalkonferenz Bern-Mittelland genehmigt am 30. November 2016</a:t>
            </a:r>
            <a:endParaRPr lang="de-CH" dirty="0"/>
          </a:p>
        </p:txBody>
      </p:sp>
      <p:sp>
        <p:nvSpPr>
          <p:cNvPr id="4" name="Foliennummernplatzhalter 3"/>
          <p:cNvSpPr>
            <a:spLocks noGrp="1"/>
          </p:cNvSpPr>
          <p:nvPr>
            <p:ph type="sldNum" sz="quarter" idx="10"/>
          </p:nvPr>
        </p:nvSpPr>
        <p:spPr/>
        <p:txBody>
          <a:bodyPr/>
          <a:lstStyle/>
          <a:p>
            <a:fld id="{83C81C81-E364-4366-A610-2DB15FF98538}" type="slidenum">
              <a:rPr lang="de-CH" smtClean="0"/>
              <a:pPr/>
              <a:t>12</a:t>
            </a:fld>
            <a:endParaRPr lang="de-CH" dirty="0"/>
          </a:p>
        </p:txBody>
      </p:sp>
    </p:spTree>
    <p:extLst>
      <p:ext uri="{BB962C8B-B14F-4D97-AF65-F5344CB8AC3E}">
        <p14:creationId xmlns:p14="http://schemas.microsoft.com/office/powerpoint/2010/main" val="43516314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3C81C81-E364-4366-A610-2DB15FF98538}" type="slidenum">
              <a:rPr lang="de-CH" smtClean="0"/>
              <a:pPr/>
              <a:t>13</a:t>
            </a:fld>
            <a:endParaRPr lang="de-CH" dirty="0"/>
          </a:p>
        </p:txBody>
      </p:sp>
    </p:spTree>
    <p:extLst>
      <p:ext uri="{BB962C8B-B14F-4D97-AF65-F5344CB8AC3E}">
        <p14:creationId xmlns:p14="http://schemas.microsoft.com/office/powerpoint/2010/main" val="349319302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3C81C81-E364-4366-A610-2DB15FF98538}" type="slidenum">
              <a:rPr lang="de-CH" smtClean="0"/>
              <a:pPr/>
              <a:t>14</a:t>
            </a:fld>
            <a:endParaRPr lang="de-CH" dirty="0"/>
          </a:p>
        </p:txBody>
      </p:sp>
    </p:spTree>
    <p:extLst>
      <p:ext uri="{BB962C8B-B14F-4D97-AF65-F5344CB8AC3E}">
        <p14:creationId xmlns:p14="http://schemas.microsoft.com/office/powerpoint/2010/main" val="184774816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3C81C81-E364-4366-A610-2DB15FF98538}" type="slidenum">
              <a:rPr lang="de-CH" smtClean="0"/>
              <a:pPr/>
              <a:t>15</a:t>
            </a:fld>
            <a:endParaRPr lang="de-CH" dirty="0"/>
          </a:p>
        </p:txBody>
      </p:sp>
    </p:spTree>
    <p:extLst>
      <p:ext uri="{BB962C8B-B14F-4D97-AF65-F5344CB8AC3E}">
        <p14:creationId xmlns:p14="http://schemas.microsoft.com/office/powerpoint/2010/main" val="78902730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3C81C81-E364-4366-A610-2DB15FF98538}" type="slidenum">
              <a:rPr lang="de-CH" smtClean="0"/>
              <a:pPr/>
              <a:t>16</a:t>
            </a:fld>
            <a:endParaRPr lang="de-CH" dirty="0"/>
          </a:p>
        </p:txBody>
      </p:sp>
    </p:spTree>
    <p:extLst>
      <p:ext uri="{BB962C8B-B14F-4D97-AF65-F5344CB8AC3E}">
        <p14:creationId xmlns:p14="http://schemas.microsoft.com/office/powerpoint/2010/main" val="41702281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r>
              <a:rPr lang="de-CH" dirty="0"/>
              <a:t>Gemäss Konzept Windenergie des Bundes beträgt der Beitrag des Kantons Bern</a:t>
            </a:r>
            <a:r>
              <a:rPr lang="de-CH" baseline="0" dirty="0"/>
              <a:t> an den Ausbau der Windenergieproduktion bis 2050 jährlich 570 bis 1170 GWh. Die momentane Produktion des realisierten Windparks in der Region Jura bernois (Mont Crosin mit 16 Windkraftanlagen)  beträgt ca. 80 GWh pro Jahr (Angaben Bundesamt für Energie und Betreiber).</a:t>
            </a:r>
          </a:p>
          <a:p>
            <a:endParaRPr lang="de-CH" baseline="0" dirty="0"/>
          </a:p>
          <a:p>
            <a:r>
              <a:rPr lang="de-CH" baseline="0" dirty="0"/>
              <a:t>Die Festlegung der Windenergiegebiete in den regionalen Richtplanung ist noch lückenhaft und genügt bei weitem nicht, um die Zielvorgaben des Bundes zu erreichen.</a:t>
            </a:r>
          </a:p>
        </p:txBody>
      </p:sp>
      <p:sp>
        <p:nvSpPr>
          <p:cNvPr id="4" name="Foliennummernplatzhalter 3"/>
          <p:cNvSpPr>
            <a:spLocks noGrp="1"/>
          </p:cNvSpPr>
          <p:nvPr>
            <p:ph type="sldNum" sz="quarter" idx="10"/>
          </p:nvPr>
        </p:nvSpPr>
        <p:spPr/>
        <p:txBody>
          <a:bodyPr/>
          <a:lstStyle/>
          <a:p>
            <a:fld id="{83C81C81-E364-4366-A610-2DB15FF98538}" type="slidenum">
              <a:rPr lang="de-CH" smtClean="0"/>
              <a:pPr/>
              <a:t>17</a:t>
            </a:fld>
            <a:endParaRPr lang="de-CH" dirty="0"/>
          </a:p>
        </p:txBody>
      </p:sp>
    </p:spTree>
    <p:extLst>
      <p:ext uri="{BB962C8B-B14F-4D97-AF65-F5344CB8AC3E}">
        <p14:creationId xmlns:p14="http://schemas.microsoft.com/office/powerpoint/2010/main" val="37478331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lang="de-CH" baseline="0" dirty="0"/>
              <a:t>Die Festlegung der Windenergiegebiete in den regionalen Richtplanung ist noch lückenhaft und genügt bei weitem nicht, um die Zielvorgaben des Bundes zu erreichen:</a:t>
            </a:r>
          </a:p>
          <a:p>
            <a:endParaRPr lang="de-CH" dirty="0"/>
          </a:p>
          <a:p>
            <a:pPr lvl="1"/>
            <a:r>
              <a:rPr lang="de-CH" dirty="0"/>
              <a:t>Jb: </a:t>
            </a:r>
            <a:r>
              <a:rPr lang="de-CH" b="1" dirty="0"/>
              <a:t>2.1a Montagne du Droit </a:t>
            </a:r>
            <a:r>
              <a:rPr lang="de-CH" dirty="0"/>
              <a:t>(Mont Croisin/Soleil), </a:t>
            </a:r>
            <a:r>
              <a:rPr lang="de-CH" b="1" dirty="0"/>
              <a:t>2.1 b Jeanbrenin </a:t>
            </a:r>
            <a:r>
              <a:rPr lang="de-CH" dirty="0"/>
              <a:t>(Corgémont, Cortébert, Courtelary), </a:t>
            </a:r>
            <a:r>
              <a:rPr lang="de-CH" b="1" dirty="0"/>
              <a:t>2.2 Montagne de Tramelan - Montbautier </a:t>
            </a:r>
            <a:r>
              <a:rPr lang="de-CH" dirty="0"/>
              <a:t>(Tramelan, Saicourt), </a:t>
            </a:r>
            <a:r>
              <a:rPr lang="de-CH" b="1" dirty="0"/>
              <a:t>2.4 Montoz - Pré Richard </a:t>
            </a:r>
            <a:r>
              <a:rPr lang="de-CH" dirty="0"/>
              <a:t>(Court, Grenchenberg SO) </a:t>
            </a:r>
            <a:r>
              <a:rPr lang="de-CH" b="1" dirty="0"/>
              <a:t>2.5 Quatre Bornes </a:t>
            </a:r>
            <a:r>
              <a:rPr lang="de-CH" dirty="0"/>
              <a:t>(Sonvilier, Val-de-Ruz NE), </a:t>
            </a:r>
            <a:r>
              <a:rPr lang="de-CH" b="1" dirty="0">
                <a:solidFill>
                  <a:schemeClr val="bg1">
                    <a:lumMod val="65000"/>
                  </a:schemeClr>
                </a:solidFill>
              </a:rPr>
              <a:t>2.6. Cerniers de Rebévelier </a:t>
            </a:r>
            <a:r>
              <a:rPr lang="de-CH" dirty="0">
                <a:solidFill>
                  <a:schemeClr val="bg1">
                    <a:lumMod val="65000"/>
                  </a:schemeClr>
                </a:solidFill>
              </a:rPr>
              <a:t>– Béroie (Rebévelier, Petit-Val, Saicourt) VO</a:t>
            </a:r>
            <a:r>
              <a:rPr lang="de-CH" dirty="0"/>
              <a:t>, </a:t>
            </a:r>
            <a:r>
              <a:rPr lang="de-CH" b="1" dirty="0"/>
              <a:t>2.7 Montagne de Romont </a:t>
            </a:r>
            <a:r>
              <a:rPr lang="de-CH" dirty="0"/>
              <a:t>(Romont, Granges) </a:t>
            </a:r>
            <a:r>
              <a:rPr lang="de-CH" b="1" dirty="0"/>
              <a:t>2.8 Mont Sujet </a:t>
            </a:r>
            <a:r>
              <a:rPr lang="de-CH" dirty="0"/>
              <a:t>(Plateau de Diesse)</a:t>
            </a:r>
          </a:p>
          <a:p>
            <a:pPr lvl="1"/>
            <a:r>
              <a:rPr lang="de-CH" dirty="0"/>
              <a:t>sbb: Die regionale Planung mit 4 Windenergiegebieten wurde Herbst 2023 vom AGR vorgeprüft.</a:t>
            </a:r>
          </a:p>
          <a:p>
            <a:pPr lvl="1"/>
            <a:r>
              <a:rPr lang="de-CH" baseline="0" dirty="0"/>
              <a:t>Oberaargau: </a:t>
            </a:r>
            <a:r>
              <a:rPr lang="de-CH" b="1" baseline="0" dirty="0"/>
              <a:t>Eriswil</a:t>
            </a:r>
            <a:r>
              <a:rPr lang="de-CH" baseline="0" dirty="0"/>
              <a:t> (Eriswil), </a:t>
            </a:r>
            <a:r>
              <a:rPr lang="de-CH" b="1" u="sng" baseline="0" dirty="0"/>
              <a:t>Wynigen-Berge/Eich</a:t>
            </a:r>
            <a:r>
              <a:rPr lang="de-CH" dirty="0"/>
              <a:t> (Affoltern, Dürrenroth, Heimiswil, Wynigen, Oeschenbach, Walterswil)</a:t>
            </a:r>
            <a:endParaRPr lang="de-CH" baseline="0" dirty="0"/>
          </a:p>
          <a:p>
            <a:pPr lvl="1"/>
            <a:r>
              <a:rPr lang="de-CH" dirty="0"/>
              <a:t>Emmental: </a:t>
            </a:r>
            <a:r>
              <a:rPr lang="de-CH" b="1" u="sng" dirty="0"/>
              <a:t>Vechigen</a:t>
            </a:r>
            <a:r>
              <a:rPr lang="de-CH" dirty="0"/>
              <a:t> (Hasle bei Burgdorf, Oberburg, Vechigen, Walkringen), </a:t>
            </a:r>
            <a:r>
              <a:rPr lang="de-CH" b="1" dirty="0"/>
              <a:t>Schonegg</a:t>
            </a:r>
            <a:r>
              <a:rPr lang="de-CH" dirty="0"/>
              <a:t> (Dürrenroth, Sumiswald), </a:t>
            </a:r>
            <a:r>
              <a:rPr lang="de-CH" b="1" dirty="0"/>
              <a:t>Surmettlen / Gyrsgrat </a:t>
            </a:r>
            <a:r>
              <a:rPr lang="de-CH" dirty="0"/>
              <a:t>(Eggiwil, Trubschachen), </a:t>
            </a:r>
            <a:r>
              <a:rPr lang="de-CH" b="1" u="sng" dirty="0"/>
              <a:t>Wynigen-Berge/Eich</a:t>
            </a:r>
            <a:r>
              <a:rPr lang="de-CH" dirty="0"/>
              <a:t> (Affoltern, Dürrenroth, Heimiswil, Wynigen, Oeschenbach, Walterswil)</a:t>
            </a:r>
          </a:p>
          <a:p>
            <a:pPr lvl="1"/>
            <a:r>
              <a:rPr lang="de-CH" baseline="0" dirty="0"/>
              <a:t>Bern</a:t>
            </a:r>
            <a:r>
              <a:rPr lang="de-CH" dirty="0"/>
              <a:t>-Mittelland: </a:t>
            </a:r>
            <a:r>
              <a:rPr lang="de-CH" b="1" u="sng" dirty="0"/>
              <a:t>R1 Vechigen </a:t>
            </a:r>
            <a:r>
              <a:rPr lang="de-CH" dirty="0"/>
              <a:t>(Hasle bei Burgdorf, Oberburg,Vechigen, Walkringen), </a:t>
            </a:r>
            <a:r>
              <a:rPr lang="de-CH" b="1" dirty="0"/>
              <a:t>R2 Stockere-Mauss-Rosshäusern </a:t>
            </a:r>
            <a:r>
              <a:rPr lang="de-CH" dirty="0"/>
              <a:t>(Mühleberg, Neuenegg), </a:t>
            </a:r>
            <a:r>
              <a:rPr lang="de-CH" b="1" dirty="0">
                <a:solidFill>
                  <a:schemeClr val="bg1">
                    <a:lumMod val="65000"/>
                  </a:schemeClr>
                </a:solidFill>
              </a:rPr>
              <a:t>R3 Murzelen </a:t>
            </a:r>
            <a:r>
              <a:rPr lang="de-CH" dirty="0">
                <a:solidFill>
                  <a:schemeClr val="bg1">
                    <a:lumMod val="65000"/>
                  </a:schemeClr>
                </a:solidFill>
              </a:rPr>
              <a:t>(Wohlen) VO</a:t>
            </a:r>
            <a:r>
              <a:rPr lang="de-CH" dirty="0"/>
              <a:t>, </a:t>
            </a:r>
            <a:r>
              <a:rPr lang="de-CH" b="1" dirty="0"/>
              <a:t>R4 Lindechwald-Kohlholz </a:t>
            </a:r>
            <a:r>
              <a:rPr lang="de-CH" dirty="0"/>
              <a:t>(Diemerswil, Kirchlindach, Meikirch, Münchenbuchsee), </a:t>
            </a:r>
            <a:r>
              <a:rPr lang="de-CH" b="1" dirty="0">
                <a:solidFill>
                  <a:schemeClr val="bg1">
                    <a:lumMod val="65000"/>
                  </a:schemeClr>
                </a:solidFill>
              </a:rPr>
              <a:t>R5 Gibelegg-Würze </a:t>
            </a:r>
            <a:r>
              <a:rPr lang="de-CH" dirty="0">
                <a:solidFill>
                  <a:schemeClr val="bg1">
                    <a:lumMod val="65000"/>
                  </a:schemeClr>
                </a:solidFill>
              </a:rPr>
              <a:t>(Riggisberg) VO, </a:t>
            </a:r>
            <a:r>
              <a:rPr lang="de-CH" b="1" dirty="0">
                <a:solidFill>
                  <a:schemeClr val="bg1">
                    <a:lumMod val="65000"/>
                  </a:schemeClr>
                </a:solidFill>
              </a:rPr>
              <a:t>R6 Belpberg </a:t>
            </a:r>
            <a:r>
              <a:rPr lang="de-CH" dirty="0">
                <a:solidFill>
                  <a:schemeClr val="bg1">
                    <a:lumMod val="65000"/>
                  </a:schemeClr>
                </a:solidFill>
              </a:rPr>
              <a:t>(Belp, Gerzensee) VO</a:t>
            </a:r>
            <a:r>
              <a:rPr lang="de-CH" dirty="0"/>
              <a:t>, </a:t>
            </a:r>
            <a:r>
              <a:rPr lang="de-CH" b="1" u="sng" dirty="0"/>
              <a:t>R1 Schafegg-Heimenschwand</a:t>
            </a:r>
            <a:r>
              <a:rPr lang="de-CH" b="1" dirty="0"/>
              <a:t> </a:t>
            </a:r>
            <a:r>
              <a:rPr lang="de-CH" dirty="0"/>
              <a:t>(Buchholterberg)</a:t>
            </a:r>
            <a:endParaRPr lang="de-CH" baseline="0" dirty="0"/>
          </a:p>
          <a:p>
            <a:pPr lvl="1"/>
            <a:r>
              <a:rPr lang="de-CH" dirty="0"/>
              <a:t>Entwicklungsraum Thun: </a:t>
            </a:r>
            <a:r>
              <a:rPr lang="de-CH" b="1" u="sng" dirty="0"/>
              <a:t>R1 Schafegg-Heimenschwand </a:t>
            </a:r>
            <a:r>
              <a:rPr lang="de-CH" dirty="0"/>
              <a:t>(Buchholterberg), </a:t>
            </a:r>
            <a:r>
              <a:rPr lang="de-CH" b="1" dirty="0">
                <a:solidFill>
                  <a:schemeClr val="bg1">
                    <a:lumMod val="65000"/>
                  </a:schemeClr>
                </a:solidFill>
              </a:rPr>
              <a:t>R2 Fahrni </a:t>
            </a:r>
            <a:r>
              <a:rPr lang="de-CH" dirty="0">
                <a:solidFill>
                  <a:schemeClr val="bg1">
                    <a:lumMod val="65000"/>
                  </a:schemeClr>
                </a:solidFill>
              </a:rPr>
              <a:t>(Buchholterberg, Unterlangenegg, Steffisburg) VO</a:t>
            </a:r>
            <a:r>
              <a:rPr lang="de-CH" dirty="0"/>
              <a:t>, </a:t>
            </a:r>
            <a:r>
              <a:rPr lang="de-CH" b="1" dirty="0"/>
              <a:t>R3 Aussereriz / Fallenstutz / Honegg </a:t>
            </a:r>
            <a:r>
              <a:rPr lang="de-CH" dirty="0"/>
              <a:t>(Eriz, Oberlangenegg), </a:t>
            </a:r>
            <a:r>
              <a:rPr lang="de-CH" b="1" dirty="0">
                <a:solidFill>
                  <a:schemeClr val="bg1">
                    <a:lumMod val="65000"/>
                  </a:schemeClr>
                </a:solidFill>
              </a:rPr>
              <a:t>R4 Puntel </a:t>
            </a:r>
            <a:r>
              <a:rPr lang="de-CH" dirty="0">
                <a:solidFill>
                  <a:schemeClr val="bg1">
                    <a:lumMod val="65000"/>
                  </a:schemeClr>
                </a:solidFill>
              </a:rPr>
              <a:t>(Oberwil i.S.) ZE</a:t>
            </a:r>
          </a:p>
          <a:p>
            <a:pPr lvl="1"/>
            <a:r>
              <a:rPr lang="de-CH" dirty="0"/>
              <a:t>Oberland West: 0</a:t>
            </a:r>
          </a:p>
          <a:p>
            <a:pPr lvl="1"/>
            <a:r>
              <a:rPr lang="de-CH" dirty="0"/>
              <a:t>Oberland Ost: 0</a:t>
            </a:r>
          </a:p>
        </p:txBody>
      </p:sp>
      <p:sp>
        <p:nvSpPr>
          <p:cNvPr id="4" name="Foliennummernplatzhalter 3"/>
          <p:cNvSpPr>
            <a:spLocks noGrp="1"/>
          </p:cNvSpPr>
          <p:nvPr>
            <p:ph type="sldNum" sz="quarter" idx="10"/>
          </p:nvPr>
        </p:nvSpPr>
        <p:spPr/>
        <p:txBody>
          <a:bodyPr/>
          <a:lstStyle/>
          <a:p>
            <a:fld id="{83C81C81-E364-4366-A610-2DB15FF98538}" type="slidenum">
              <a:rPr lang="de-CH" smtClean="0"/>
              <a:pPr/>
              <a:t>18</a:t>
            </a:fld>
            <a:endParaRPr lang="de-CH" dirty="0"/>
          </a:p>
        </p:txBody>
      </p:sp>
    </p:spTree>
    <p:extLst>
      <p:ext uri="{BB962C8B-B14F-4D97-AF65-F5344CB8AC3E}">
        <p14:creationId xmlns:p14="http://schemas.microsoft.com/office/powerpoint/2010/main" val="8558652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3C81C81-E364-4366-A610-2DB15FF98538}" type="slidenum">
              <a:rPr lang="de-CH" smtClean="0"/>
              <a:pPr/>
              <a:t>19</a:t>
            </a:fld>
            <a:endParaRPr lang="de-CH" dirty="0"/>
          </a:p>
        </p:txBody>
      </p:sp>
    </p:spTree>
    <p:extLst>
      <p:ext uri="{BB962C8B-B14F-4D97-AF65-F5344CB8AC3E}">
        <p14:creationId xmlns:p14="http://schemas.microsoft.com/office/powerpoint/2010/main" val="27414572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3C81C81-E364-4366-A610-2DB15FF98538}" type="slidenum">
              <a:rPr lang="de-CH" smtClean="0"/>
              <a:pPr/>
              <a:t>20</a:t>
            </a:fld>
            <a:endParaRPr lang="de-CH" dirty="0"/>
          </a:p>
        </p:txBody>
      </p:sp>
    </p:spTree>
    <p:extLst>
      <p:ext uri="{BB962C8B-B14F-4D97-AF65-F5344CB8AC3E}">
        <p14:creationId xmlns:p14="http://schemas.microsoft.com/office/powerpoint/2010/main" val="26813573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r>
              <a:rPr lang="de-CH" dirty="0"/>
              <a:t>Richtplanung, behördenverbindlich: Kleiner Massstab, grösseres Gebiet (Schweiz, Kanton, Region). Gibt Richtung vor und ist behördenverbindlich. Besteht aus Richtplankarte, Richtplantext und Erläuterungsbericht.</a:t>
            </a:r>
          </a:p>
          <a:p>
            <a:r>
              <a:rPr lang="de-CH" dirty="0"/>
              <a:t>Nutzungsplanung: Grosser Massstab, definiert Nutzung im Detail und ist grundeigentümerverbindlich. Besteht aus Nutzungsplan, Baureglement und Erläuterungsbericht</a:t>
            </a:r>
          </a:p>
          <a:p>
            <a:r>
              <a:rPr lang="de-CH" dirty="0"/>
              <a:t>Überbauungsordnung: Auch Nutzungsplanung aber für spezielle Situationen (beispielsweise Wohnüberbauung mit schützenswerten Objekten) und Anlagen (beispielsweise Windenergieanlage). Besteht aus Überbauungsplan, Überbauungsvorschriften und Erläuterungsbericht.</a:t>
            </a:r>
          </a:p>
          <a:p>
            <a:r>
              <a:rPr lang="de-CH" dirty="0"/>
              <a:t>Baubewilligung: Ermöglicht Bauvorhaben. Besteht aus Bauplänen, Baugesuchsformularen und Technischem Bericht.</a:t>
            </a:r>
          </a:p>
        </p:txBody>
      </p:sp>
      <p:sp>
        <p:nvSpPr>
          <p:cNvPr id="4" name="Foliennummernplatzhalter 3"/>
          <p:cNvSpPr>
            <a:spLocks noGrp="1"/>
          </p:cNvSpPr>
          <p:nvPr>
            <p:ph type="sldNum" sz="quarter" idx="10"/>
          </p:nvPr>
        </p:nvSpPr>
        <p:spPr/>
        <p:txBody>
          <a:bodyPr/>
          <a:lstStyle/>
          <a:p>
            <a:fld id="{83C81C81-E364-4366-A610-2DB15FF98538}" type="slidenum">
              <a:rPr lang="de-CH" smtClean="0"/>
              <a:pPr/>
              <a:t>3</a:t>
            </a:fld>
            <a:endParaRPr lang="de-CH" dirty="0"/>
          </a:p>
        </p:txBody>
      </p:sp>
    </p:spTree>
    <p:extLst>
      <p:ext uri="{BB962C8B-B14F-4D97-AF65-F5344CB8AC3E}">
        <p14:creationId xmlns:p14="http://schemas.microsoft.com/office/powerpoint/2010/main" val="14019880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3C81C81-E364-4366-A610-2DB15FF98538}" type="slidenum">
              <a:rPr lang="de-CH" smtClean="0"/>
              <a:pPr/>
              <a:t>21</a:t>
            </a:fld>
            <a:endParaRPr lang="de-CH" dirty="0"/>
          </a:p>
        </p:txBody>
      </p:sp>
    </p:spTree>
    <p:extLst>
      <p:ext uri="{BB962C8B-B14F-4D97-AF65-F5344CB8AC3E}">
        <p14:creationId xmlns:p14="http://schemas.microsoft.com/office/powerpoint/2010/main" val="9531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r>
              <a:rPr lang="de-CH" dirty="0"/>
              <a:t>Immer drei Teile,</a:t>
            </a:r>
            <a:r>
              <a:rPr lang="de-CH" baseline="0" dirty="0"/>
              <a:t> zwei davon verbindlich (Unterschriften) und einer erläuternd.</a:t>
            </a:r>
            <a:endParaRPr lang="de-CH" dirty="0"/>
          </a:p>
        </p:txBody>
      </p:sp>
      <p:sp>
        <p:nvSpPr>
          <p:cNvPr id="4" name="Foliennummernplatzhalter 3"/>
          <p:cNvSpPr>
            <a:spLocks noGrp="1"/>
          </p:cNvSpPr>
          <p:nvPr>
            <p:ph type="sldNum" sz="quarter" idx="10"/>
          </p:nvPr>
        </p:nvSpPr>
        <p:spPr/>
        <p:txBody>
          <a:bodyPr/>
          <a:lstStyle/>
          <a:p>
            <a:fld id="{83C81C81-E364-4366-A610-2DB15FF98538}" type="slidenum">
              <a:rPr lang="de-CH" smtClean="0"/>
              <a:pPr/>
              <a:t>4</a:t>
            </a:fld>
            <a:endParaRPr lang="de-CH" dirty="0"/>
          </a:p>
        </p:txBody>
      </p:sp>
    </p:spTree>
    <p:extLst>
      <p:ext uri="{BB962C8B-B14F-4D97-AF65-F5344CB8AC3E}">
        <p14:creationId xmlns:p14="http://schemas.microsoft.com/office/powerpoint/2010/main" val="36931996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r>
              <a:rPr lang="de-CH" dirty="0"/>
              <a:t>Gestützt auf das Energiegesetz gibt der Bund den Kantonen den Auftrag, in der kantonalen Richtplanung für die Nutzung der Windkraft geeignete Gebiete festzulegen. Im Kanton Bern basiert die Umsetzung dieser Planung auf einer Zusammenarbeit zwischen Kanton, Regionen und Gemeinden. Der Kanton bestimmt die Windenergieprüfräume und legt diese im kantonalen Richtplan fest. Darauf aufbauend bestimmen die Regionen im Rahmen der regionalen Richtplanungen Windenergiegebiete, welche dann wiederum in den kantonalen Richtplan aufgenommen werden. Die Gemeinden legen im Rahmen der kommunalen Nutzungsplanverfahren die Standorte der einzelnen Anlagen fest. Dies ermöglicht den Investoren die Realisierung von Windenergieanlagen. Anlagen bis zu einer Gesamthöhe von 30 m können ohne Planung im Baubewilligungsverfahren auch ausserhalb der Windenergieplanungen realisiert werden.</a:t>
            </a:r>
          </a:p>
        </p:txBody>
      </p:sp>
      <p:sp>
        <p:nvSpPr>
          <p:cNvPr id="4" name="Foliennummernplatzhalter 3"/>
          <p:cNvSpPr>
            <a:spLocks noGrp="1"/>
          </p:cNvSpPr>
          <p:nvPr>
            <p:ph type="sldNum" sz="quarter" idx="10"/>
          </p:nvPr>
        </p:nvSpPr>
        <p:spPr/>
        <p:txBody>
          <a:bodyPr/>
          <a:lstStyle/>
          <a:p>
            <a:fld id="{83C81C81-E364-4366-A610-2DB15FF98538}" type="slidenum">
              <a:rPr lang="de-CH" smtClean="0"/>
              <a:pPr/>
              <a:t>5</a:t>
            </a:fld>
            <a:endParaRPr lang="de-CH" dirty="0"/>
          </a:p>
        </p:txBody>
      </p:sp>
    </p:spTree>
    <p:extLst>
      <p:ext uri="{BB962C8B-B14F-4D97-AF65-F5344CB8AC3E}">
        <p14:creationId xmlns:p14="http://schemas.microsoft.com/office/powerpoint/2010/main" val="51450103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r>
              <a:rPr lang="de-CH" dirty="0"/>
              <a:t>Auf Stufe Kanton wurden in einem ersten Schritt Windenergieprüfräume ausgeschieden:</a:t>
            </a:r>
          </a:p>
          <a:p>
            <a:pPr marL="171450" indent="-171450">
              <a:buFont typeface="Arial" panose="020B0604020202020204" pitchFamily="34" charset="0"/>
              <a:buChar char="•"/>
            </a:pPr>
            <a:r>
              <a:rPr lang="de-CH" dirty="0"/>
              <a:t>Windverhältnisse</a:t>
            </a:r>
          </a:p>
          <a:p>
            <a:pPr marL="171450" indent="-171450">
              <a:buFont typeface="Arial" panose="020B0604020202020204" pitchFamily="34" charset="0"/>
              <a:buChar char="•"/>
            </a:pPr>
            <a:r>
              <a:rPr lang="de-CH" dirty="0"/>
              <a:t>Ausschluss Bundesinventar der Landschaften und Naturdenkmäler von nationaler Bedeutung BLN</a:t>
            </a:r>
          </a:p>
          <a:p>
            <a:pPr marL="171450" indent="-171450">
              <a:buFont typeface="Arial" panose="020B0604020202020204" pitchFamily="34" charset="0"/>
              <a:buChar char="•"/>
            </a:pPr>
            <a:r>
              <a:rPr lang="de-CH" dirty="0"/>
              <a:t>Ausschluss Bundesinventar der Moorlandschaften, Hoch- und Übergangsmoore und Flachmoore</a:t>
            </a:r>
          </a:p>
          <a:p>
            <a:pPr marL="171450" indent="-171450">
              <a:buFont typeface="Arial" panose="020B0604020202020204" pitchFamily="34" charset="0"/>
              <a:buChar char="•"/>
            </a:pPr>
            <a:r>
              <a:rPr lang="de-CH" dirty="0"/>
              <a:t>Kantonale Naturschutzgebiete</a:t>
            </a:r>
          </a:p>
          <a:p>
            <a:pPr marL="171450" indent="-171450">
              <a:buFont typeface="Arial" panose="020B0604020202020204" pitchFamily="34" charset="0"/>
              <a:buChar char="•"/>
            </a:pPr>
            <a:r>
              <a:rPr lang="de-CH" dirty="0"/>
              <a:t>Jagdbanngebiete</a:t>
            </a:r>
          </a:p>
          <a:p>
            <a:pPr marL="171450" indent="-171450">
              <a:buFont typeface="Arial" panose="020B0604020202020204" pitchFamily="34" charset="0"/>
              <a:buChar char="•"/>
            </a:pPr>
            <a:r>
              <a:rPr lang="de-CH" dirty="0"/>
              <a:t>Grundwasserschutzzonen S1, S2</a:t>
            </a:r>
          </a:p>
        </p:txBody>
      </p:sp>
      <p:sp>
        <p:nvSpPr>
          <p:cNvPr id="4" name="Foliennummernplatzhalter 3"/>
          <p:cNvSpPr>
            <a:spLocks noGrp="1"/>
          </p:cNvSpPr>
          <p:nvPr>
            <p:ph type="sldNum" sz="quarter" idx="10"/>
          </p:nvPr>
        </p:nvSpPr>
        <p:spPr/>
        <p:txBody>
          <a:bodyPr/>
          <a:lstStyle/>
          <a:p>
            <a:fld id="{83C81C81-E364-4366-A610-2DB15FF98538}" type="slidenum">
              <a:rPr lang="de-CH" smtClean="0"/>
              <a:pPr/>
              <a:t>6</a:t>
            </a:fld>
            <a:endParaRPr lang="de-CH" dirty="0"/>
          </a:p>
        </p:txBody>
      </p:sp>
    </p:spTree>
    <p:extLst>
      <p:ext uri="{BB962C8B-B14F-4D97-AF65-F5344CB8AC3E}">
        <p14:creationId xmlns:p14="http://schemas.microsoft.com/office/powerpoint/2010/main" val="36350243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r>
              <a:rPr lang="de-CH" dirty="0"/>
              <a:t>Regionaler Richtplan</a:t>
            </a:r>
            <a:r>
              <a:rPr lang="de-CH" baseline="0" dirty="0"/>
              <a:t> Windenergie der Regionalkonferenz Bern-Mittelland genehmigt am 30. November 2016</a:t>
            </a:r>
            <a:endParaRPr lang="de-CH" dirty="0"/>
          </a:p>
        </p:txBody>
      </p:sp>
      <p:sp>
        <p:nvSpPr>
          <p:cNvPr id="4" name="Foliennummernplatzhalter 3"/>
          <p:cNvSpPr>
            <a:spLocks noGrp="1"/>
          </p:cNvSpPr>
          <p:nvPr>
            <p:ph type="sldNum" sz="quarter" idx="10"/>
          </p:nvPr>
        </p:nvSpPr>
        <p:spPr/>
        <p:txBody>
          <a:bodyPr/>
          <a:lstStyle/>
          <a:p>
            <a:fld id="{83C81C81-E364-4366-A610-2DB15FF98538}" type="slidenum">
              <a:rPr lang="de-CH" smtClean="0"/>
              <a:pPr/>
              <a:t>7</a:t>
            </a:fld>
            <a:endParaRPr lang="de-CH" dirty="0"/>
          </a:p>
        </p:txBody>
      </p:sp>
    </p:spTree>
    <p:extLst>
      <p:ext uri="{BB962C8B-B14F-4D97-AF65-F5344CB8AC3E}">
        <p14:creationId xmlns:p14="http://schemas.microsoft.com/office/powerpoint/2010/main" val="29897898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10"/>
          </p:nvPr>
        </p:nvSpPr>
        <p:spPr/>
        <p:txBody>
          <a:bodyPr/>
          <a:lstStyle/>
          <a:p>
            <a:fld id="{83C81C81-E364-4366-A610-2DB15FF98538}" type="slidenum">
              <a:rPr lang="de-CH" smtClean="0"/>
              <a:pPr/>
              <a:t>8</a:t>
            </a:fld>
            <a:endParaRPr lang="de-CH" dirty="0"/>
          </a:p>
        </p:txBody>
      </p:sp>
    </p:spTree>
    <p:extLst>
      <p:ext uri="{BB962C8B-B14F-4D97-AF65-F5344CB8AC3E}">
        <p14:creationId xmlns:p14="http://schemas.microsoft.com/office/powerpoint/2010/main" val="28991998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r>
              <a:rPr lang="de-CH" dirty="0"/>
              <a:t>Gemäss Regionaler Richtplan Windenergie RKBM:</a:t>
            </a:r>
          </a:p>
          <a:p>
            <a:r>
              <a:rPr lang="de-CH" dirty="0"/>
              <a:t>Ausschlussgebiete:</a:t>
            </a:r>
          </a:p>
          <a:p>
            <a:r>
              <a:rPr lang="de-CH" dirty="0"/>
              <a:t>► Bauzonen (ohne Spezialzonen AA, GB, ILW, LWZ, ZMN), inkl. minimalem Puffer von 300 m</a:t>
            </a:r>
          </a:p>
          <a:p>
            <a:r>
              <a:rPr lang="de-CH" dirty="0"/>
              <a:t>► Bundesinventar der Amphibienlaichgebiete, inkl. Puffer von 10 m</a:t>
            </a:r>
          </a:p>
          <a:p>
            <a:r>
              <a:rPr lang="de-CH" dirty="0"/>
              <a:t>► Waldreservate, inkl. Puffer von 50 m</a:t>
            </a:r>
          </a:p>
          <a:p>
            <a:r>
              <a:rPr lang="de-CH" dirty="0"/>
              <a:t>Aufgrund der Festlegung der Vorbehaltskriterien wurden zusätzlich folgende Gebiete ausgeschlossen:</a:t>
            </a:r>
          </a:p>
          <a:p>
            <a:r>
              <a:rPr lang="de-CH" dirty="0"/>
              <a:t>► Gebiete, die weiter als 1 km mit einer neuen Strasse erschlossen werden müssten</a:t>
            </a:r>
          </a:p>
          <a:p>
            <a:r>
              <a:rPr lang="de-CH" dirty="0"/>
              <a:t>► Minimalpuffer von 500 m um geschützte Ortsbilder (ISOS)</a:t>
            </a:r>
          </a:p>
          <a:p>
            <a:r>
              <a:rPr lang="de-CH" dirty="0"/>
              <a:t>► Gebiete mit «Konfliktpotenzial sehr gross» von Brut- und Gastvögeln (gemäss Datensatz der Vogelwarte Sempach) </a:t>
            </a:r>
          </a:p>
        </p:txBody>
      </p:sp>
      <p:sp>
        <p:nvSpPr>
          <p:cNvPr id="4" name="Foliennummernplatzhalter 3"/>
          <p:cNvSpPr>
            <a:spLocks noGrp="1"/>
          </p:cNvSpPr>
          <p:nvPr>
            <p:ph type="sldNum" sz="quarter" idx="10"/>
          </p:nvPr>
        </p:nvSpPr>
        <p:spPr/>
        <p:txBody>
          <a:bodyPr/>
          <a:lstStyle/>
          <a:p>
            <a:fld id="{83C81C81-E364-4366-A610-2DB15FF98538}" type="slidenum">
              <a:rPr lang="de-CH" smtClean="0"/>
              <a:pPr/>
              <a:t>9</a:t>
            </a:fld>
            <a:endParaRPr lang="de-CH" dirty="0"/>
          </a:p>
        </p:txBody>
      </p:sp>
    </p:spTree>
    <p:extLst>
      <p:ext uri="{BB962C8B-B14F-4D97-AF65-F5344CB8AC3E}">
        <p14:creationId xmlns:p14="http://schemas.microsoft.com/office/powerpoint/2010/main" val="41589226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773113" y="1246188"/>
            <a:ext cx="5561012" cy="3127375"/>
          </a:xfrm>
        </p:spPr>
      </p:sp>
      <p:sp>
        <p:nvSpPr>
          <p:cNvPr id="3" name="Notizenplatzhalter 2"/>
          <p:cNvSpPr>
            <a:spLocks noGrp="1"/>
          </p:cNvSpPr>
          <p:nvPr>
            <p:ph type="body" idx="1"/>
          </p:nvPr>
        </p:nvSpPr>
        <p:spPr/>
        <p:txBody>
          <a:bodyPr/>
          <a:lstStyle/>
          <a:p>
            <a:r>
              <a:rPr lang="de-CH" dirty="0"/>
              <a:t>Gemäss Regionaler Richtplan Windenergie RKBM:</a:t>
            </a:r>
          </a:p>
          <a:p>
            <a:r>
              <a:rPr lang="de-CH" dirty="0"/>
              <a:t>Sichtbarkeitsanalyse</a:t>
            </a:r>
          </a:p>
          <a:p>
            <a:r>
              <a:rPr lang="de-CH" dirty="0"/>
              <a:t>Im Rahmen der Analyse wurde in den regionalen Windenergiegebieten in Abhängigkeit von Windgeschwindigkeit und Mindestabständen eine Maximalzahl von WEA verteilt. Die Wahrnehmungsstärke einer WEA auf einen Betrachter nimmt mit zunehmender Distanz ab. Ab einer gewissen Entfernung gilt die visuelle Wirkung grundsätzlich als nicht mehr erheblich und ist damit vernachlässigbar. Die maximale Wirkdistanz ist abhängig von der Nabenhöhe und dem Rotordurchmesser und beträgt bei dem hier beispielhaftgewählten Turbinentyp (Nabenhöhe 125 m, Rotordurchmesser 115 m) rund 10 km. Das Gebiet wurde deshalb in insgesamt vier Distanzbereiche aufgeteilt und die Anzahl sichtbarer WEA mit den Gewichten der entsprechenden Bereiche multipliziert. Daraus konnte die Wirksamkeit der Windenergiegebiete auf die Umgebung abgeleitet werden.</a:t>
            </a:r>
          </a:p>
        </p:txBody>
      </p:sp>
      <p:sp>
        <p:nvSpPr>
          <p:cNvPr id="4" name="Foliennummernplatzhalter 3"/>
          <p:cNvSpPr>
            <a:spLocks noGrp="1"/>
          </p:cNvSpPr>
          <p:nvPr>
            <p:ph type="sldNum" sz="quarter" idx="10"/>
          </p:nvPr>
        </p:nvSpPr>
        <p:spPr/>
        <p:txBody>
          <a:bodyPr/>
          <a:lstStyle/>
          <a:p>
            <a:fld id="{83C81C81-E364-4366-A610-2DB15FF98538}" type="slidenum">
              <a:rPr lang="de-CH" smtClean="0"/>
              <a:pPr/>
              <a:t>10</a:t>
            </a:fld>
            <a:endParaRPr lang="de-CH" dirty="0"/>
          </a:p>
        </p:txBody>
      </p:sp>
    </p:spTree>
    <p:extLst>
      <p:ext uri="{BB962C8B-B14F-4D97-AF65-F5344CB8AC3E}">
        <p14:creationId xmlns:p14="http://schemas.microsoft.com/office/powerpoint/2010/main" val="35808319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839788" y="2132856"/>
            <a:ext cx="8496300" cy="1558082"/>
          </a:xfrm>
        </p:spPr>
        <p:txBody>
          <a:bodyPr anchor="b"/>
          <a:lstStyle>
            <a:lvl1pPr algn="l">
              <a:lnSpc>
                <a:spcPct val="105000"/>
              </a:lnSpc>
              <a:defRPr sz="5100"/>
            </a:lvl1pPr>
          </a:lstStyle>
          <a:p>
            <a:r>
              <a:rPr lang="de-CH" dirty="0"/>
              <a:t>Titel (maximal zwei Zeilen)</a:t>
            </a:r>
          </a:p>
        </p:txBody>
      </p:sp>
      <p:sp>
        <p:nvSpPr>
          <p:cNvPr id="3" name="Untertitel 2"/>
          <p:cNvSpPr>
            <a:spLocks noGrp="1"/>
          </p:cNvSpPr>
          <p:nvPr>
            <p:ph type="subTitle" idx="1" hasCustomPrompt="1"/>
          </p:nvPr>
        </p:nvSpPr>
        <p:spPr>
          <a:xfrm>
            <a:off x="839788" y="3757613"/>
            <a:ext cx="8496300" cy="1500187"/>
          </a:xfrm>
        </p:spPr>
        <p:txBody>
          <a:bodyPr/>
          <a:lstStyle>
            <a:lvl1pPr marL="0" indent="0" algn="l">
              <a:buNone/>
              <a:defRPr sz="5100">
                <a:solidFill>
                  <a:srgbClr val="99999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Untertitel hinzufügen</a:t>
            </a:r>
            <a:endParaRPr lang="de-CH" dirty="0"/>
          </a:p>
        </p:txBody>
      </p:sp>
      <p:sp>
        <p:nvSpPr>
          <p:cNvPr id="7" name="Datumsplatzhalter 6"/>
          <p:cNvSpPr>
            <a:spLocks noGrp="1"/>
          </p:cNvSpPr>
          <p:nvPr>
            <p:ph type="dt" sz="half" idx="10"/>
          </p:nvPr>
        </p:nvSpPr>
        <p:spPr>
          <a:xfrm>
            <a:off x="9336360" y="332656"/>
            <a:ext cx="2088232" cy="108000"/>
          </a:xfrm>
        </p:spPr>
        <p:txBody>
          <a:bodyPr/>
          <a:lstStyle/>
          <a:p>
            <a:r>
              <a:rPr lang="de-CH" dirty="0"/>
              <a:t>2. November 2023</a:t>
            </a:r>
          </a:p>
        </p:txBody>
      </p:sp>
      <p:sp>
        <p:nvSpPr>
          <p:cNvPr id="10" name="Foliennummernplatzhalter 9"/>
          <p:cNvSpPr>
            <a:spLocks noGrp="1"/>
          </p:cNvSpPr>
          <p:nvPr>
            <p:ph type="sldNum" sz="quarter" idx="12"/>
          </p:nvPr>
        </p:nvSpPr>
        <p:spPr/>
        <p:txBody>
          <a:bodyPr/>
          <a:lstStyle/>
          <a:p>
            <a:fld id="{442AD375-037F-43D0-B059-5172DA06796A}" type="slidenum">
              <a:rPr lang="de-CH" smtClean="0"/>
              <a:pPr/>
              <a:t>‹N°›</a:t>
            </a:fld>
            <a:endParaRPr lang="de-CH" dirty="0"/>
          </a:p>
        </p:txBody>
      </p:sp>
      <p:sp>
        <p:nvSpPr>
          <p:cNvPr id="5" name="Textplatzhalter 4">
            <a:extLst>
              <a:ext uri="{FF2B5EF4-FFF2-40B4-BE49-F238E27FC236}">
                <a16:creationId xmlns:a16="http://schemas.microsoft.com/office/drawing/2014/main" id="{03DC6B3D-051C-4BB5-9F4B-3A2474AD9302}"/>
              </a:ext>
            </a:extLst>
          </p:cNvPr>
          <p:cNvSpPr>
            <a:spLocks noGrp="1"/>
          </p:cNvSpPr>
          <p:nvPr>
            <p:ph type="body" sz="quarter" idx="13" hasCustomPrompt="1"/>
          </p:nvPr>
        </p:nvSpPr>
        <p:spPr>
          <a:xfrm>
            <a:off x="839788" y="1881188"/>
            <a:ext cx="5256212" cy="252412"/>
          </a:xfrm>
        </p:spPr>
        <p:txBody>
          <a:bodyPr lIns="18000"/>
          <a:lstStyle>
            <a:lvl1pPr>
              <a:defRPr sz="1300" b="1" spc="-20" baseline="0">
                <a:solidFill>
                  <a:srgbClr val="EA161F"/>
                </a:solidFill>
                <a:latin typeface="Arial" panose="020B0604020202020204" pitchFamily="34" charset="0"/>
                <a:cs typeface="Arial" panose="020B0604020202020204" pitchFamily="34" charset="0"/>
              </a:defRPr>
            </a:lvl1pPr>
          </a:lstStyle>
          <a:p>
            <a:pPr lvl="0"/>
            <a:r>
              <a:rPr lang="de-DE" dirty="0"/>
              <a:t>Spitzmarke hinzufügen</a:t>
            </a:r>
            <a:endParaRPr lang="de-CH" dirty="0"/>
          </a:p>
        </p:txBody>
      </p:sp>
      <p:sp>
        <p:nvSpPr>
          <p:cNvPr id="11" name="Textplatzhalter 4">
            <a:extLst>
              <a:ext uri="{FF2B5EF4-FFF2-40B4-BE49-F238E27FC236}">
                <a16:creationId xmlns:a16="http://schemas.microsoft.com/office/drawing/2014/main" id="{F6BA63E4-E10F-4E0A-91F5-2A2F84225353}"/>
              </a:ext>
            </a:extLst>
          </p:cNvPr>
          <p:cNvSpPr>
            <a:spLocks noGrp="1"/>
          </p:cNvSpPr>
          <p:nvPr>
            <p:ph type="body" sz="quarter" idx="14" hasCustomPrompt="1"/>
          </p:nvPr>
        </p:nvSpPr>
        <p:spPr>
          <a:xfrm>
            <a:off x="839788" y="6033704"/>
            <a:ext cx="5256212" cy="430643"/>
          </a:xfrm>
        </p:spPr>
        <p:txBody>
          <a:bodyPr anchor="b"/>
          <a:lstStyle>
            <a:lvl1pPr>
              <a:defRPr sz="1300" b="0" spc="0" baseline="0">
                <a:solidFill>
                  <a:schemeClr val="tx1"/>
                </a:solidFill>
                <a:latin typeface="Arial" panose="020B0604020202020204" pitchFamily="34" charset="0"/>
                <a:cs typeface="Arial" panose="020B0604020202020204" pitchFamily="34" charset="0"/>
              </a:defRPr>
            </a:lvl1pPr>
          </a:lstStyle>
          <a:p>
            <a:pPr lvl="0"/>
            <a:r>
              <a:rPr lang="de-DE" dirty="0"/>
              <a:t>Referent/-in</a:t>
            </a:r>
            <a:br>
              <a:rPr lang="de-DE" dirty="0"/>
            </a:br>
            <a:r>
              <a:rPr lang="de-DE" dirty="0"/>
              <a:t>Organisationseinheit</a:t>
            </a:r>
            <a:endParaRPr lang="de-CH" dirty="0"/>
          </a:p>
        </p:txBody>
      </p:sp>
    </p:spTree>
    <p:extLst>
      <p:ext uri="{BB962C8B-B14F-4D97-AF65-F5344CB8AC3E}">
        <p14:creationId xmlns:p14="http://schemas.microsoft.com/office/powerpoint/2010/main" val="13385399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dirty="0"/>
          </a:p>
        </p:txBody>
      </p:sp>
      <p:sp>
        <p:nvSpPr>
          <p:cNvPr id="3" name="Inhaltsplatzhalter 2"/>
          <p:cNvSpPr>
            <a:spLocks noGrp="1"/>
          </p:cNvSpPr>
          <p:nvPr>
            <p:ph sz="half" idx="1" hasCustomPrompt="1"/>
          </p:nvPr>
        </p:nvSpPr>
        <p:spPr>
          <a:xfrm>
            <a:off x="838200" y="1852612"/>
            <a:ext cx="5329808" cy="4672800"/>
          </a:xfrm>
        </p:spPr>
        <p:txBody>
          <a:bodyPr/>
          <a:lstStyle/>
          <a:p>
            <a:pPr lvl="0"/>
            <a:r>
              <a:rPr lang="de-CH" noProof="0" dirty="0"/>
              <a:t>Textmasterformat bearbeiten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p:txBody>
      </p:sp>
      <p:sp>
        <p:nvSpPr>
          <p:cNvPr id="4" name="Inhaltsplatzhalter 3"/>
          <p:cNvSpPr>
            <a:spLocks noGrp="1"/>
          </p:cNvSpPr>
          <p:nvPr>
            <p:ph sz="half" idx="2" hasCustomPrompt="1"/>
          </p:nvPr>
        </p:nvSpPr>
        <p:spPr>
          <a:xfrm>
            <a:off x="6493098" y="1852612"/>
            <a:ext cx="5329015" cy="4672799"/>
          </a:xfrm>
        </p:spPr>
        <p:txBody>
          <a:bodyPr/>
          <a:lstStyle/>
          <a:p>
            <a:pPr lvl="0"/>
            <a:r>
              <a:rPr lang="de-CH" noProof="0" dirty="0"/>
              <a:t>Textmasterformat bearbeiten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p:txBody>
      </p:sp>
      <p:sp>
        <p:nvSpPr>
          <p:cNvPr id="8" name="Datumsplatzhalter 7"/>
          <p:cNvSpPr>
            <a:spLocks noGrp="1"/>
          </p:cNvSpPr>
          <p:nvPr>
            <p:ph type="dt" sz="half" idx="10"/>
          </p:nvPr>
        </p:nvSpPr>
        <p:spPr/>
        <p:txBody>
          <a:bodyPr/>
          <a:lstStyle/>
          <a:p>
            <a:r>
              <a:rPr lang="de-CH" dirty="0"/>
              <a:t>2. November 2023</a:t>
            </a:r>
          </a:p>
        </p:txBody>
      </p:sp>
      <p:sp>
        <p:nvSpPr>
          <p:cNvPr id="9" name="Fußzeilenplatzhalter 8"/>
          <p:cNvSpPr>
            <a:spLocks noGrp="1"/>
          </p:cNvSpPr>
          <p:nvPr>
            <p:ph type="ftr" sz="quarter" idx="11"/>
          </p:nvPr>
        </p:nvSpPr>
        <p:spPr/>
        <p:txBody>
          <a:bodyPr/>
          <a:lstStyle/>
          <a:p>
            <a:r>
              <a:rPr lang="de-CH" dirty="0"/>
              <a:t>Klassifizierung: intern / vertraulich / geheim</a:t>
            </a:r>
          </a:p>
        </p:txBody>
      </p:sp>
      <p:sp>
        <p:nvSpPr>
          <p:cNvPr id="10" name="Foliennummernplatzhalter 9"/>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3318625855"/>
      </p:ext>
    </p:extLst>
  </p:cSld>
  <p:clrMapOvr>
    <a:masterClrMapping/>
  </p:clrMapOvr>
  <p:extLst>
    <p:ext uri="{DCECCB84-F9BA-43D5-87BE-67443E8EF086}">
      <p15:sldGuideLst xmlns:p15="http://schemas.microsoft.com/office/powerpoint/2012/main">
        <p15:guide id="1" pos="3988"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Inhalt und Bild recht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dirty="0"/>
          </a:p>
        </p:txBody>
      </p:sp>
      <p:sp>
        <p:nvSpPr>
          <p:cNvPr id="8" name="Datumsplatzhalter 7"/>
          <p:cNvSpPr>
            <a:spLocks noGrp="1"/>
          </p:cNvSpPr>
          <p:nvPr>
            <p:ph type="dt" sz="half" idx="10"/>
          </p:nvPr>
        </p:nvSpPr>
        <p:spPr/>
        <p:txBody>
          <a:bodyPr/>
          <a:lstStyle/>
          <a:p>
            <a:r>
              <a:rPr lang="de-CH" dirty="0"/>
              <a:t>2. November 2023</a:t>
            </a:r>
          </a:p>
        </p:txBody>
      </p:sp>
      <p:sp>
        <p:nvSpPr>
          <p:cNvPr id="9" name="Fußzeilenplatzhalter 8"/>
          <p:cNvSpPr>
            <a:spLocks noGrp="1"/>
          </p:cNvSpPr>
          <p:nvPr>
            <p:ph type="ftr" sz="quarter" idx="11"/>
          </p:nvPr>
        </p:nvSpPr>
        <p:spPr/>
        <p:txBody>
          <a:bodyPr/>
          <a:lstStyle/>
          <a:p>
            <a:r>
              <a:rPr lang="de-CH" dirty="0"/>
              <a:t>Klassifizierung: intern / vertraulich / geheim</a:t>
            </a:r>
          </a:p>
        </p:txBody>
      </p:sp>
      <p:sp>
        <p:nvSpPr>
          <p:cNvPr id="10" name="Foliennummernplatzhalter 9"/>
          <p:cNvSpPr>
            <a:spLocks noGrp="1"/>
          </p:cNvSpPr>
          <p:nvPr>
            <p:ph type="sldNum" sz="quarter" idx="12"/>
          </p:nvPr>
        </p:nvSpPr>
        <p:spPr/>
        <p:txBody>
          <a:bodyPr/>
          <a:lstStyle/>
          <a:p>
            <a:fld id="{442AD375-037F-43D0-B059-5172DA06796A}" type="slidenum">
              <a:rPr lang="de-CH" smtClean="0"/>
              <a:pPr/>
              <a:t>‹N°›</a:t>
            </a:fld>
            <a:endParaRPr lang="de-CH" dirty="0"/>
          </a:p>
        </p:txBody>
      </p:sp>
      <p:sp>
        <p:nvSpPr>
          <p:cNvPr id="12" name="Bildplatzhalter 4">
            <a:extLst>
              <a:ext uri="{FF2B5EF4-FFF2-40B4-BE49-F238E27FC236}">
                <a16:creationId xmlns:a16="http://schemas.microsoft.com/office/drawing/2014/main" id="{BDCA4218-6304-434F-B7B6-74DF28EC09A3}"/>
              </a:ext>
            </a:extLst>
          </p:cNvPr>
          <p:cNvSpPr>
            <a:spLocks noGrp="1"/>
          </p:cNvSpPr>
          <p:nvPr>
            <p:ph type="pic" sz="quarter" idx="13"/>
          </p:nvPr>
        </p:nvSpPr>
        <p:spPr>
          <a:xfrm>
            <a:off x="6492304" y="1916832"/>
            <a:ext cx="5329808" cy="4507035"/>
          </a:xfrm>
          <a:pattFill prst="lgCheck">
            <a:fgClr>
              <a:schemeClr val="bg1">
                <a:lumMod val="85000"/>
              </a:schemeClr>
            </a:fgClr>
            <a:bgClr>
              <a:schemeClr val="bg1"/>
            </a:bgClr>
          </a:pattFill>
        </p:spPr>
        <p:txBody>
          <a:bodyPr tIns="720000" anchor="ctr"/>
          <a:lstStyle>
            <a:lvl1pPr algn="ctr">
              <a:defRPr sz="1200"/>
            </a:lvl1pPr>
          </a:lstStyle>
          <a:p>
            <a:r>
              <a:rPr lang="de-DE" dirty="0"/>
              <a:t>Bild durch Klicken auf Symbol hinzufügen</a:t>
            </a:r>
            <a:endParaRPr lang="de-CH" dirty="0"/>
          </a:p>
        </p:txBody>
      </p:sp>
      <p:sp>
        <p:nvSpPr>
          <p:cNvPr id="11" name="Inhaltsplatzhalter 2">
            <a:extLst>
              <a:ext uri="{FF2B5EF4-FFF2-40B4-BE49-F238E27FC236}">
                <a16:creationId xmlns:a16="http://schemas.microsoft.com/office/drawing/2014/main" id="{FC1C5F14-3075-4FD1-945B-02DE33860C0E}"/>
              </a:ext>
            </a:extLst>
          </p:cNvPr>
          <p:cNvSpPr>
            <a:spLocks noGrp="1"/>
          </p:cNvSpPr>
          <p:nvPr>
            <p:ph sz="half" idx="1" hasCustomPrompt="1"/>
          </p:nvPr>
        </p:nvSpPr>
        <p:spPr>
          <a:xfrm>
            <a:off x="838200" y="1852612"/>
            <a:ext cx="5329808" cy="4672800"/>
          </a:xfrm>
        </p:spPr>
        <p:txBody>
          <a:bodyPr/>
          <a:lstStyle/>
          <a:p>
            <a:pPr lvl="0"/>
            <a:r>
              <a:rPr lang="de-CH" noProof="0" dirty="0"/>
              <a:t>Textmasterformat bearbeiten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p:txBody>
      </p:sp>
    </p:spTree>
    <p:extLst>
      <p:ext uri="{BB962C8B-B14F-4D97-AF65-F5344CB8AC3E}">
        <p14:creationId xmlns:p14="http://schemas.microsoft.com/office/powerpoint/2010/main" val="1439350818"/>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el, Inhalt und Bild links">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dirty="0"/>
          </a:p>
        </p:txBody>
      </p:sp>
      <p:sp>
        <p:nvSpPr>
          <p:cNvPr id="8" name="Datumsplatzhalter 7"/>
          <p:cNvSpPr>
            <a:spLocks noGrp="1"/>
          </p:cNvSpPr>
          <p:nvPr>
            <p:ph type="dt" sz="half" idx="10"/>
          </p:nvPr>
        </p:nvSpPr>
        <p:spPr/>
        <p:txBody>
          <a:bodyPr/>
          <a:lstStyle/>
          <a:p>
            <a:r>
              <a:rPr lang="de-CH" dirty="0"/>
              <a:t>2. November 2023</a:t>
            </a:r>
          </a:p>
        </p:txBody>
      </p:sp>
      <p:sp>
        <p:nvSpPr>
          <p:cNvPr id="9" name="Fußzeilenplatzhalter 8"/>
          <p:cNvSpPr>
            <a:spLocks noGrp="1"/>
          </p:cNvSpPr>
          <p:nvPr>
            <p:ph type="ftr" sz="quarter" idx="11"/>
          </p:nvPr>
        </p:nvSpPr>
        <p:spPr/>
        <p:txBody>
          <a:bodyPr/>
          <a:lstStyle/>
          <a:p>
            <a:r>
              <a:rPr lang="de-CH" dirty="0"/>
              <a:t>Klassifizierung: intern / vertraulich / geheim</a:t>
            </a:r>
          </a:p>
        </p:txBody>
      </p:sp>
      <p:sp>
        <p:nvSpPr>
          <p:cNvPr id="10" name="Foliennummernplatzhalter 9"/>
          <p:cNvSpPr>
            <a:spLocks noGrp="1"/>
          </p:cNvSpPr>
          <p:nvPr>
            <p:ph type="sldNum" sz="quarter" idx="12"/>
          </p:nvPr>
        </p:nvSpPr>
        <p:spPr/>
        <p:txBody>
          <a:bodyPr/>
          <a:lstStyle/>
          <a:p>
            <a:fld id="{442AD375-037F-43D0-B059-5172DA06796A}" type="slidenum">
              <a:rPr lang="de-CH" smtClean="0"/>
              <a:pPr/>
              <a:t>‹N°›</a:t>
            </a:fld>
            <a:endParaRPr lang="de-CH" dirty="0"/>
          </a:p>
        </p:txBody>
      </p:sp>
      <p:sp>
        <p:nvSpPr>
          <p:cNvPr id="14" name="Bildplatzhalter 4">
            <a:extLst>
              <a:ext uri="{FF2B5EF4-FFF2-40B4-BE49-F238E27FC236}">
                <a16:creationId xmlns:a16="http://schemas.microsoft.com/office/drawing/2014/main" id="{B7494CC6-D926-49A7-9F3F-4C583660BC8C}"/>
              </a:ext>
            </a:extLst>
          </p:cNvPr>
          <p:cNvSpPr>
            <a:spLocks noGrp="1"/>
          </p:cNvSpPr>
          <p:nvPr>
            <p:ph type="pic" sz="quarter" idx="15"/>
          </p:nvPr>
        </p:nvSpPr>
        <p:spPr>
          <a:xfrm>
            <a:off x="839788" y="1916831"/>
            <a:ext cx="5329808" cy="4507035"/>
          </a:xfrm>
          <a:pattFill prst="lgCheck">
            <a:fgClr>
              <a:schemeClr val="bg1">
                <a:lumMod val="85000"/>
              </a:schemeClr>
            </a:fgClr>
            <a:bgClr>
              <a:schemeClr val="bg1"/>
            </a:bgClr>
          </a:pattFill>
        </p:spPr>
        <p:txBody>
          <a:bodyPr tIns="720000" anchor="ctr"/>
          <a:lstStyle>
            <a:lvl1pPr algn="ctr">
              <a:defRPr sz="1200"/>
            </a:lvl1pPr>
          </a:lstStyle>
          <a:p>
            <a:r>
              <a:rPr lang="de-DE" dirty="0"/>
              <a:t>Bild durch Klicken auf Symbol hinzufügen</a:t>
            </a:r>
            <a:endParaRPr lang="de-CH" dirty="0"/>
          </a:p>
        </p:txBody>
      </p:sp>
      <p:sp>
        <p:nvSpPr>
          <p:cNvPr id="11" name="Inhaltsplatzhalter 3">
            <a:extLst>
              <a:ext uri="{FF2B5EF4-FFF2-40B4-BE49-F238E27FC236}">
                <a16:creationId xmlns:a16="http://schemas.microsoft.com/office/drawing/2014/main" id="{FFF4BFA1-D66B-4323-A031-D7779026D276}"/>
              </a:ext>
            </a:extLst>
          </p:cNvPr>
          <p:cNvSpPr>
            <a:spLocks noGrp="1"/>
          </p:cNvSpPr>
          <p:nvPr>
            <p:ph sz="half" idx="2" hasCustomPrompt="1"/>
          </p:nvPr>
        </p:nvSpPr>
        <p:spPr>
          <a:xfrm>
            <a:off x="6493098" y="1852612"/>
            <a:ext cx="5329015" cy="4672799"/>
          </a:xfrm>
        </p:spPr>
        <p:txBody>
          <a:bodyPr/>
          <a:lstStyle/>
          <a:p>
            <a:pPr lvl="0"/>
            <a:r>
              <a:rPr lang="de-CH" noProof="0" dirty="0"/>
              <a:t>Textmasterformat bearbeiten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p:txBody>
      </p:sp>
    </p:spTree>
    <p:extLst>
      <p:ext uri="{BB962C8B-B14F-4D97-AF65-F5344CB8AC3E}">
        <p14:creationId xmlns:p14="http://schemas.microsoft.com/office/powerpoint/2010/main" val="3002039231"/>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und Bi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dirty="0"/>
          </a:p>
        </p:txBody>
      </p:sp>
      <p:sp>
        <p:nvSpPr>
          <p:cNvPr id="7" name="Datumsplatzhalter 6"/>
          <p:cNvSpPr>
            <a:spLocks noGrp="1"/>
          </p:cNvSpPr>
          <p:nvPr>
            <p:ph type="dt" sz="half" idx="10"/>
          </p:nvPr>
        </p:nvSpPr>
        <p:spPr/>
        <p:txBody>
          <a:bodyPr/>
          <a:lstStyle/>
          <a:p>
            <a:r>
              <a:rPr lang="de-CH" dirty="0"/>
              <a:t>2. November 2023</a:t>
            </a:r>
          </a:p>
        </p:txBody>
      </p:sp>
      <p:sp>
        <p:nvSpPr>
          <p:cNvPr id="8" name="Fußzeilenplatzhalter 7"/>
          <p:cNvSpPr>
            <a:spLocks noGrp="1"/>
          </p:cNvSpPr>
          <p:nvPr>
            <p:ph type="ftr" sz="quarter" idx="11"/>
          </p:nvPr>
        </p:nvSpPr>
        <p:spPr/>
        <p:txBody>
          <a:bodyPr/>
          <a:lstStyle/>
          <a:p>
            <a:r>
              <a:rPr lang="de-CH" dirty="0"/>
              <a:t>Klassifizierung: intern / vertraulich / geheim</a:t>
            </a:r>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dirty="0"/>
          </a:p>
        </p:txBody>
      </p:sp>
      <p:sp>
        <p:nvSpPr>
          <p:cNvPr id="10" name="Bildplatzhalter 4">
            <a:extLst>
              <a:ext uri="{FF2B5EF4-FFF2-40B4-BE49-F238E27FC236}">
                <a16:creationId xmlns:a16="http://schemas.microsoft.com/office/drawing/2014/main" id="{A79F27DF-F3EE-4D6E-866F-A71D2FB41AF5}"/>
              </a:ext>
            </a:extLst>
          </p:cNvPr>
          <p:cNvSpPr>
            <a:spLocks noGrp="1"/>
          </p:cNvSpPr>
          <p:nvPr>
            <p:ph type="pic" sz="quarter" idx="15"/>
          </p:nvPr>
        </p:nvSpPr>
        <p:spPr>
          <a:xfrm>
            <a:off x="839787" y="1916831"/>
            <a:ext cx="10982325" cy="4507035"/>
          </a:xfrm>
          <a:pattFill prst="lgCheck">
            <a:fgClr>
              <a:schemeClr val="bg1">
                <a:lumMod val="85000"/>
              </a:schemeClr>
            </a:fgClr>
            <a:bgClr>
              <a:schemeClr val="bg1"/>
            </a:bgClr>
          </a:pattFill>
        </p:spPr>
        <p:txBody>
          <a:bodyPr tIns="720000" anchor="ctr"/>
          <a:lstStyle>
            <a:lvl1pPr algn="ctr">
              <a:defRPr sz="1200"/>
            </a:lvl1pPr>
          </a:lstStyle>
          <a:p>
            <a:r>
              <a:rPr lang="de-DE" dirty="0"/>
              <a:t>Bild durch Klicken auf Symbol hinzufügen</a:t>
            </a:r>
            <a:endParaRPr lang="de-CH" dirty="0"/>
          </a:p>
        </p:txBody>
      </p:sp>
    </p:spTree>
    <p:extLst>
      <p:ext uri="{BB962C8B-B14F-4D97-AF65-F5344CB8AC3E}">
        <p14:creationId xmlns:p14="http://schemas.microsoft.com/office/powerpoint/2010/main" val="245175380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dirty="0"/>
          </a:p>
        </p:txBody>
      </p:sp>
      <p:sp>
        <p:nvSpPr>
          <p:cNvPr id="6" name="Datumsplatzhalter 5"/>
          <p:cNvSpPr>
            <a:spLocks noGrp="1"/>
          </p:cNvSpPr>
          <p:nvPr>
            <p:ph type="dt" sz="half" idx="10"/>
          </p:nvPr>
        </p:nvSpPr>
        <p:spPr/>
        <p:txBody>
          <a:bodyPr/>
          <a:lstStyle/>
          <a:p>
            <a:r>
              <a:rPr lang="de-CH" dirty="0"/>
              <a:t>2. November 2023</a:t>
            </a:r>
          </a:p>
        </p:txBody>
      </p:sp>
      <p:sp>
        <p:nvSpPr>
          <p:cNvPr id="7" name="Fußzeilenplatzhalter 6"/>
          <p:cNvSpPr>
            <a:spLocks noGrp="1"/>
          </p:cNvSpPr>
          <p:nvPr>
            <p:ph type="ftr" sz="quarter" idx="11"/>
          </p:nvPr>
        </p:nvSpPr>
        <p:spPr/>
        <p:txBody>
          <a:bodyPr/>
          <a:lstStyle/>
          <a:p>
            <a:r>
              <a:rPr lang="de-CH" dirty="0"/>
              <a:t>Klassifizierung: intern / vertraulich / geheim</a:t>
            </a:r>
          </a:p>
        </p:txBody>
      </p:sp>
      <p:sp>
        <p:nvSpPr>
          <p:cNvPr id="8" name="Foliennummernplatzhalter 7"/>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38379844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Datumsplatzhalter 4"/>
          <p:cNvSpPr>
            <a:spLocks noGrp="1"/>
          </p:cNvSpPr>
          <p:nvPr>
            <p:ph type="dt" sz="half" idx="10"/>
          </p:nvPr>
        </p:nvSpPr>
        <p:spPr/>
        <p:txBody>
          <a:bodyPr/>
          <a:lstStyle/>
          <a:p>
            <a:r>
              <a:rPr lang="de-CH" dirty="0"/>
              <a:t>2. November 2023</a:t>
            </a:r>
          </a:p>
        </p:txBody>
      </p:sp>
      <p:sp>
        <p:nvSpPr>
          <p:cNvPr id="6" name="Fußzeilenplatzhalter 5"/>
          <p:cNvSpPr>
            <a:spLocks noGrp="1"/>
          </p:cNvSpPr>
          <p:nvPr>
            <p:ph type="ftr" sz="quarter" idx="11"/>
          </p:nvPr>
        </p:nvSpPr>
        <p:spPr/>
        <p:txBody>
          <a:bodyPr/>
          <a:lstStyle/>
          <a:p>
            <a:r>
              <a:rPr lang="de-CH" dirty="0"/>
              <a:t>Klassifizierung: intern / vertraulich / geheim</a:t>
            </a:r>
          </a:p>
        </p:txBody>
      </p:sp>
      <p:sp>
        <p:nvSpPr>
          <p:cNvPr id="7" name="Foliennummernplatzhalter 6"/>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4005446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folie mit Bild (hell) ">
    <p:spTree>
      <p:nvGrpSpPr>
        <p:cNvPr id="1" name=""/>
        <p:cNvGrpSpPr/>
        <p:nvPr/>
      </p:nvGrpSpPr>
      <p:grpSpPr>
        <a:xfrm>
          <a:off x="0" y="0"/>
          <a:ext cx="0" cy="0"/>
          <a:chOff x="0" y="0"/>
          <a:chExt cx="0" cy="0"/>
        </a:xfrm>
      </p:grpSpPr>
      <p:sp>
        <p:nvSpPr>
          <p:cNvPr id="14" name="Bildplatzhalter 4">
            <a:extLst>
              <a:ext uri="{FF2B5EF4-FFF2-40B4-BE49-F238E27FC236}">
                <a16:creationId xmlns:a16="http://schemas.microsoft.com/office/drawing/2014/main" id="{60DBF63A-340F-460B-96E6-FC454B3EB6E5}"/>
              </a:ext>
            </a:extLst>
          </p:cNvPr>
          <p:cNvSpPr>
            <a:spLocks noGrp="1"/>
          </p:cNvSpPr>
          <p:nvPr>
            <p:ph type="pic" sz="quarter" idx="17" hasCustomPrompt="1"/>
          </p:nvPr>
        </p:nvSpPr>
        <p:spPr>
          <a:xfrm>
            <a:off x="0" y="0"/>
            <a:ext cx="12192000" cy="6858000"/>
          </a:xfrm>
          <a:pattFill prst="lgCheck">
            <a:fgClr>
              <a:schemeClr val="bg1">
                <a:lumMod val="85000"/>
              </a:schemeClr>
            </a:fgClr>
            <a:bgClr>
              <a:schemeClr val="bg1"/>
            </a:bgClr>
          </a:pattFill>
        </p:spPr>
        <p:txBody>
          <a:bodyPr lIns="9432000" tIns="720000" rIns="360000" anchor="ctr"/>
          <a:lstStyle>
            <a:lvl1pPr algn="l">
              <a:defRPr sz="1200">
                <a:solidFill>
                  <a:schemeClr val="accent1">
                    <a:lumMod val="60000"/>
                    <a:lumOff val="40000"/>
                  </a:schemeClr>
                </a:solidFill>
              </a:defRPr>
            </a:lvl1pPr>
          </a:lstStyle>
          <a:p>
            <a:r>
              <a:rPr lang="de-CH" dirty="0"/>
              <a:t>Hintergrundbild durch «Drag &amp; Drop» in den Bildplatzhalter ziehen.</a:t>
            </a:r>
          </a:p>
        </p:txBody>
      </p:sp>
      <p:sp>
        <p:nvSpPr>
          <p:cNvPr id="8" name="Textplatzhalter 7">
            <a:extLst>
              <a:ext uri="{FF2B5EF4-FFF2-40B4-BE49-F238E27FC236}">
                <a16:creationId xmlns:a16="http://schemas.microsoft.com/office/drawing/2014/main" id="{6A410D26-1556-455F-8E0C-7721F22645DD}"/>
              </a:ext>
            </a:extLst>
          </p:cNvPr>
          <p:cNvSpPr>
            <a:spLocks noGrp="1"/>
          </p:cNvSpPr>
          <p:nvPr>
            <p:ph type="body" sz="quarter" idx="18" hasCustomPrompt="1"/>
          </p:nvPr>
        </p:nvSpPr>
        <p:spPr>
          <a:xfrm>
            <a:off x="-240704" y="0"/>
            <a:ext cx="168696" cy="6858000"/>
          </a:xfrm>
          <a:solidFill>
            <a:srgbClr val="FFFFFF">
              <a:alpha val="69804"/>
            </a:srgbClr>
          </a:solidFill>
        </p:spPr>
        <p:txBody>
          <a:bodyPr vert="vert270" lIns="18000" rIns="18000" anchor="t"/>
          <a:lstStyle>
            <a:lvl1pPr algn="r">
              <a:defRPr sz="820">
                <a:solidFill>
                  <a:schemeClr val="bg2"/>
                </a:solidFill>
              </a:defRPr>
            </a:lvl1pPr>
          </a:lstStyle>
          <a:p>
            <a:pPr lvl="0"/>
            <a:r>
              <a:rPr lang="de-DE" dirty="0"/>
              <a:t>Helle transparente Fläche – kann über das Hintergrundbild gezogen werden.</a:t>
            </a:r>
            <a:endParaRPr lang="de-CH" dirty="0"/>
          </a:p>
        </p:txBody>
      </p:sp>
      <p:sp>
        <p:nvSpPr>
          <p:cNvPr id="3" name="Untertitel 2"/>
          <p:cNvSpPr>
            <a:spLocks noGrp="1"/>
          </p:cNvSpPr>
          <p:nvPr>
            <p:ph type="subTitle" idx="1" hasCustomPrompt="1"/>
          </p:nvPr>
        </p:nvSpPr>
        <p:spPr>
          <a:xfrm>
            <a:off x="839788" y="3757613"/>
            <a:ext cx="8496300" cy="1500187"/>
          </a:xfrm>
        </p:spPr>
        <p:txBody>
          <a:bodyPr/>
          <a:lstStyle>
            <a:lvl1pPr marL="0" indent="0" algn="l">
              <a:buNone/>
              <a:defRPr sz="5100">
                <a:solidFill>
                  <a:srgbClr val="99999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Untertitel hinzufügen</a:t>
            </a:r>
            <a:endParaRPr lang="de-CH" dirty="0"/>
          </a:p>
        </p:txBody>
      </p:sp>
      <p:sp>
        <p:nvSpPr>
          <p:cNvPr id="7" name="Datumsplatzhalter 6"/>
          <p:cNvSpPr>
            <a:spLocks noGrp="1"/>
          </p:cNvSpPr>
          <p:nvPr>
            <p:ph type="dt" sz="half" idx="10"/>
          </p:nvPr>
        </p:nvSpPr>
        <p:spPr/>
        <p:txBody>
          <a:bodyPr/>
          <a:lstStyle>
            <a:lvl1pPr>
              <a:defRPr>
                <a:solidFill>
                  <a:schemeClr val="tx1"/>
                </a:solidFill>
              </a:defRPr>
            </a:lvl1pPr>
          </a:lstStyle>
          <a:p>
            <a:r>
              <a:rPr lang="de-CH" dirty="0"/>
              <a:t>2. November 2023</a:t>
            </a:r>
          </a:p>
        </p:txBody>
      </p:sp>
      <p:sp>
        <p:nvSpPr>
          <p:cNvPr id="9" name="Fußzeilenplatzhalter 8"/>
          <p:cNvSpPr>
            <a:spLocks noGrp="1"/>
          </p:cNvSpPr>
          <p:nvPr>
            <p:ph type="ftr" sz="quarter" idx="11"/>
          </p:nvPr>
        </p:nvSpPr>
        <p:spPr/>
        <p:txBody>
          <a:bodyPr/>
          <a:lstStyle>
            <a:lvl1pPr>
              <a:defRPr>
                <a:solidFill>
                  <a:schemeClr val="tx1"/>
                </a:solidFill>
              </a:defRPr>
            </a:lvl1pPr>
          </a:lstStyle>
          <a:p>
            <a:r>
              <a:rPr lang="de-CH" dirty="0"/>
              <a:t>Klassifizierung: intern / vertraulich / geheim</a:t>
            </a:r>
          </a:p>
        </p:txBody>
      </p:sp>
      <p:sp>
        <p:nvSpPr>
          <p:cNvPr id="10" name="Foliennummernplatzhalter 9"/>
          <p:cNvSpPr>
            <a:spLocks noGrp="1"/>
          </p:cNvSpPr>
          <p:nvPr>
            <p:ph type="sldNum" sz="quarter" idx="12"/>
          </p:nvPr>
        </p:nvSpPr>
        <p:spPr/>
        <p:txBody>
          <a:bodyPr/>
          <a:lstStyle>
            <a:lvl1pPr>
              <a:defRPr>
                <a:solidFill>
                  <a:schemeClr val="tx1"/>
                </a:solidFill>
              </a:defRPr>
            </a:lvl1pPr>
          </a:lstStyle>
          <a:p>
            <a:fld id="{442AD375-037F-43D0-B059-5172DA06796A}" type="slidenum">
              <a:rPr lang="de-CH" smtClean="0"/>
              <a:pPr/>
              <a:t>‹N°›</a:t>
            </a:fld>
            <a:endParaRPr lang="de-CH" dirty="0"/>
          </a:p>
        </p:txBody>
      </p:sp>
      <p:sp>
        <p:nvSpPr>
          <p:cNvPr id="5" name="Textplatzhalter 4">
            <a:extLst>
              <a:ext uri="{FF2B5EF4-FFF2-40B4-BE49-F238E27FC236}">
                <a16:creationId xmlns:a16="http://schemas.microsoft.com/office/drawing/2014/main" id="{03DC6B3D-051C-4BB5-9F4B-3A2474AD9302}"/>
              </a:ext>
            </a:extLst>
          </p:cNvPr>
          <p:cNvSpPr>
            <a:spLocks noGrp="1"/>
          </p:cNvSpPr>
          <p:nvPr>
            <p:ph type="body" sz="quarter" idx="13" hasCustomPrompt="1"/>
          </p:nvPr>
        </p:nvSpPr>
        <p:spPr>
          <a:xfrm>
            <a:off x="839788" y="1881188"/>
            <a:ext cx="5256212" cy="252412"/>
          </a:xfrm>
        </p:spPr>
        <p:txBody>
          <a:bodyPr lIns="18000"/>
          <a:lstStyle>
            <a:lvl1pPr>
              <a:defRPr sz="1300" b="1" spc="-20" baseline="0">
                <a:solidFill>
                  <a:srgbClr val="EA161F"/>
                </a:solidFill>
                <a:latin typeface="Arial" panose="020B0604020202020204" pitchFamily="34" charset="0"/>
                <a:cs typeface="Arial" panose="020B0604020202020204" pitchFamily="34" charset="0"/>
              </a:defRPr>
            </a:lvl1pPr>
          </a:lstStyle>
          <a:p>
            <a:pPr lvl="0"/>
            <a:r>
              <a:rPr lang="de-DE" dirty="0"/>
              <a:t>Spitzmarke hinzufügen</a:t>
            </a:r>
            <a:endParaRPr lang="de-CH" dirty="0"/>
          </a:p>
        </p:txBody>
      </p:sp>
      <p:sp>
        <p:nvSpPr>
          <p:cNvPr id="13" name="Textplatzhalter 4">
            <a:extLst>
              <a:ext uri="{FF2B5EF4-FFF2-40B4-BE49-F238E27FC236}">
                <a16:creationId xmlns:a16="http://schemas.microsoft.com/office/drawing/2014/main" id="{85EFC2AA-536C-4AE6-B953-354A6935FCE4}"/>
              </a:ext>
            </a:extLst>
          </p:cNvPr>
          <p:cNvSpPr>
            <a:spLocks noGrp="1"/>
          </p:cNvSpPr>
          <p:nvPr>
            <p:ph type="body" sz="quarter" idx="16" hasCustomPrompt="1"/>
          </p:nvPr>
        </p:nvSpPr>
        <p:spPr>
          <a:xfrm>
            <a:off x="291600" y="180000"/>
            <a:ext cx="1483200" cy="694800"/>
          </a:xfrm>
          <a:blipFill>
            <a:blip r:embed="rId2"/>
            <a:stretch>
              <a:fillRect/>
            </a:stretch>
          </a:blipFill>
        </p:spPr>
        <p:txBody>
          <a:bodyPr/>
          <a:lstStyle>
            <a:lvl1pPr>
              <a:defRPr sz="500" b="0" spc="0" baseline="0">
                <a:solidFill>
                  <a:schemeClr val="tx1"/>
                </a:solidFill>
                <a:latin typeface="Arial" panose="020B0604020202020204" pitchFamily="34" charset="0"/>
                <a:cs typeface="Arial" panose="020B0604020202020204" pitchFamily="34" charset="0"/>
              </a:defRPr>
            </a:lvl1pPr>
          </a:lstStyle>
          <a:p>
            <a:pPr lvl="0"/>
            <a:r>
              <a:rPr lang="de-DE" dirty="0"/>
              <a:t>   </a:t>
            </a:r>
            <a:endParaRPr lang="de-CH" dirty="0"/>
          </a:p>
        </p:txBody>
      </p:sp>
      <p:sp>
        <p:nvSpPr>
          <p:cNvPr id="15" name="Textplatzhalter 4">
            <a:extLst>
              <a:ext uri="{FF2B5EF4-FFF2-40B4-BE49-F238E27FC236}">
                <a16:creationId xmlns:a16="http://schemas.microsoft.com/office/drawing/2014/main" id="{5635797A-88C8-4B59-88E9-2DAF61D2598E}"/>
              </a:ext>
            </a:extLst>
          </p:cNvPr>
          <p:cNvSpPr>
            <a:spLocks noGrp="1"/>
          </p:cNvSpPr>
          <p:nvPr>
            <p:ph type="body" sz="quarter" idx="14" hasCustomPrompt="1"/>
          </p:nvPr>
        </p:nvSpPr>
        <p:spPr>
          <a:xfrm>
            <a:off x="839788" y="6033704"/>
            <a:ext cx="5256212" cy="430643"/>
          </a:xfrm>
        </p:spPr>
        <p:txBody>
          <a:bodyPr anchor="b"/>
          <a:lstStyle>
            <a:lvl1pPr>
              <a:defRPr sz="1300" b="0" spc="0" baseline="0">
                <a:solidFill>
                  <a:schemeClr val="tx1"/>
                </a:solidFill>
                <a:latin typeface="Arial" panose="020B0604020202020204" pitchFamily="34" charset="0"/>
                <a:cs typeface="Arial" panose="020B0604020202020204" pitchFamily="34" charset="0"/>
              </a:defRPr>
            </a:lvl1pPr>
          </a:lstStyle>
          <a:p>
            <a:pPr lvl="0"/>
            <a:r>
              <a:rPr lang="de-DE" dirty="0"/>
              <a:t>Referent/-in</a:t>
            </a:r>
            <a:br>
              <a:rPr lang="de-DE" dirty="0"/>
            </a:br>
            <a:r>
              <a:rPr lang="de-DE" dirty="0"/>
              <a:t>Organisationseinheit</a:t>
            </a:r>
            <a:endParaRPr lang="de-CH" dirty="0"/>
          </a:p>
        </p:txBody>
      </p:sp>
      <p:sp>
        <p:nvSpPr>
          <p:cNvPr id="2" name="Titel 1"/>
          <p:cNvSpPr>
            <a:spLocks noGrp="1"/>
          </p:cNvSpPr>
          <p:nvPr>
            <p:ph type="ctrTitle" hasCustomPrompt="1"/>
          </p:nvPr>
        </p:nvSpPr>
        <p:spPr>
          <a:xfrm>
            <a:off x="839788" y="2132856"/>
            <a:ext cx="8496300" cy="1558082"/>
          </a:xfrm>
        </p:spPr>
        <p:txBody>
          <a:bodyPr anchor="b"/>
          <a:lstStyle>
            <a:lvl1pPr algn="l">
              <a:lnSpc>
                <a:spcPct val="105000"/>
              </a:lnSpc>
              <a:defRPr sz="5100"/>
            </a:lvl1pPr>
          </a:lstStyle>
          <a:p>
            <a:r>
              <a:rPr lang="de-CH" dirty="0"/>
              <a:t>Titel (maximal zwei Zeilen)</a:t>
            </a:r>
          </a:p>
        </p:txBody>
      </p:sp>
    </p:spTree>
    <p:extLst>
      <p:ext uri="{BB962C8B-B14F-4D97-AF65-F5344CB8AC3E}">
        <p14:creationId xmlns:p14="http://schemas.microsoft.com/office/powerpoint/2010/main" val="1009635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folie mit Bild (dunkel)">
    <p:spTree>
      <p:nvGrpSpPr>
        <p:cNvPr id="1" name=""/>
        <p:cNvGrpSpPr/>
        <p:nvPr/>
      </p:nvGrpSpPr>
      <p:grpSpPr>
        <a:xfrm>
          <a:off x="0" y="0"/>
          <a:ext cx="0" cy="0"/>
          <a:chOff x="0" y="0"/>
          <a:chExt cx="0" cy="0"/>
        </a:xfrm>
      </p:grpSpPr>
      <p:sp>
        <p:nvSpPr>
          <p:cNvPr id="16" name="Bildplatzhalter 4">
            <a:extLst>
              <a:ext uri="{FF2B5EF4-FFF2-40B4-BE49-F238E27FC236}">
                <a16:creationId xmlns:a16="http://schemas.microsoft.com/office/drawing/2014/main" id="{6A2DDBDC-F105-48B2-B9F8-38121A7EA8C9}"/>
              </a:ext>
            </a:extLst>
          </p:cNvPr>
          <p:cNvSpPr>
            <a:spLocks noGrp="1"/>
          </p:cNvSpPr>
          <p:nvPr>
            <p:ph type="pic" sz="quarter" idx="17" hasCustomPrompt="1"/>
          </p:nvPr>
        </p:nvSpPr>
        <p:spPr>
          <a:xfrm>
            <a:off x="0" y="0"/>
            <a:ext cx="12192000" cy="6858000"/>
          </a:xfrm>
          <a:pattFill prst="lgCheck">
            <a:fgClr>
              <a:schemeClr val="bg1">
                <a:lumMod val="85000"/>
              </a:schemeClr>
            </a:fgClr>
            <a:bgClr>
              <a:schemeClr val="bg1"/>
            </a:bgClr>
          </a:pattFill>
        </p:spPr>
        <p:txBody>
          <a:bodyPr lIns="9432000" tIns="720000" rIns="360000" anchor="ctr"/>
          <a:lstStyle>
            <a:lvl1pPr algn="l">
              <a:defRPr sz="1200">
                <a:solidFill>
                  <a:schemeClr val="accent1">
                    <a:lumMod val="60000"/>
                    <a:lumOff val="40000"/>
                  </a:schemeClr>
                </a:solidFill>
              </a:defRPr>
            </a:lvl1pPr>
          </a:lstStyle>
          <a:p>
            <a:r>
              <a:rPr lang="de-CH" dirty="0"/>
              <a:t>Hintergrundbild durch «Drag &amp; Drop» in den Bildplatzhalter ziehen.</a:t>
            </a:r>
          </a:p>
        </p:txBody>
      </p:sp>
      <p:sp>
        <p:nvSpPr>
          <p:cNvPr id="11" name="Textplatzhalter 7">
            <a:extLst>
              <a:ext uri="{FF2B5EF4-FFF2-40B4-BE49-F238E27FC236}">
                <a16:creationId xmlns:a16="http://schemas.microsoft.com/office/drawing/2014/main" id="{97E9A6A2-BECC-4EE3-BDC3-5BB494708F28}"/>
              </a:ext>
            </a:extLst>
          </p:cNvPr>
          <p:cNvSpPr>
            <a:spLocks noGrp="1"/>
          </p:cNvSpPr>
          <p:nvPr>
            <p:ph type="body" sz="quarter" idx="18" hasCustomPrompt="1"/>
          </p:nvPr>
        </p:nvSpPr>
        <p:spPr>
          <a:xfrm>
            <a:off x="-240704" y="0"/>
            <a:ext cx="168696" cy="6858000"/>
          </a:xfrm>
          <a:solidFill>
            <a:schemeClr val="accent1">
              <a:alpha val="69804"/>
            </a:schemeClr>
          </a:solidFill>
        </p:spPr>
        <p:txBody>
          <a:bodyPr vert="vert270" lIns="18000" rIns="18000" anchor="t"/>
          <a:lstStyle>
            <a:lvl1pPr algn="r">
              <a:defRPr sz="820">
                <a:solidFill>
                  <a:schemeClr val="bg2"/>
                </a:solidFill>
              </a:defRPr>
            </a:lvl1pPr>
          </a:lstStyle>
          <a:p>
            <a:pPr lvl="0"/>
            <a:r>
              <a:rPr lang="de-DE" dirty="0"/>
              <a:t>Dunkle transparente Fläche – kann über das Hintergrundbild gezogen werden.</a:t>
            </a:r>
            <a:endParaRPr lang="de-CH" dirty="0"/>
          </a:p>
        </p:txBody>
      </p:sp>
      <p:sp>
        <p:nvSpPr>
          <p:cNvPr id="3" name="Untertitel 2"/>
          <p:cNvSpPr>
            <a:spLocks noGrp="1"/>
          </p:cNvSpPr>
          <p:nvPr>
            <p:ph type="subTitle" idx="1" hasCustomPrompt="1"/>
          </p:nvPr>
        </p:nvSpPr>
        <p:spPr>
          <a:xfrm>
            <a:off x="839788" y="3757613"/>
            <a:ext cx="8496300" cy="1500187"/>
          </a:xfrm>
        </p:spPr>
        <p:txBody>
          <a:bodyPr/>
          <a:lstStyle>
            <a:lvl1pPr marL="0" indent="0" algn="l">
              <a:buNone/>
              <a:defRPr sz="5100">
                <a:solidFill>
                  <a:srgbClr val="99999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Untertitel hinzufügen</a:t>
            </a:r>
            <a:endParaRPr lang="de-CH" dirty="0"/>
          </a:p>
        </p:txBody>
      </p:sp>
      <p:sp>
        <p:nvSpPr>
          <p:cNvPr id="7" name="Datumsplatzhalter 6"/>
          <p:cNvSpPr>
            <a:spLocks noGrp="1"/>
          </p:cNvSpPr>
          <p:nvPr>
            <p:ph type="dt" sz="half" idx="10"/>
          </p:nvPr>
        </p:nvSpPr>
        <p:spPr/>
        <p:txBody>
          <a:bodyPr/>
          <a:lstStyle>
            <a:lvl1pPr>
              <a:defRPr>
                <a:solidFill>
                  <a:schemeClr val="bg1"/>
                </a:solidFill>
              </a:defRPr>
            </a:lvl1pPr>
          </a:lstStyle>
          <a:p>
            <a:r>
              <a:rPr lang="de-CH" dirty="0"/>
              <a:t>2. November 2023</a:t>
            </a:r>
          </a:p>
        </p:txBody>
      </p:sp>
      <p:sp>
        <p:nvSpPr>
          <p:cNvPr id="9" name="Fußzeilenplatzhalter 8"/>
          <p:cNvSpPr>
            <a:spLocks noGrp="1"/>
          </p:cNvSpPr>
          <p:nvPr>
            <p:ph type="ftr" sz="quarter" idx="11"/>
          </p:nvPr>
        </p:nvSpPr>
        <p:spPr/>
        <p:txBody>
          <a:bodyPr/>
          <a:lstStyle>
            <a:lvl1pPr>
              <a:defRPr>
                <a:solidFill>
                  <a:schemeClr val="bg1"/>
                </a:solidFill>
              </a:defRPr>
            </a:lvl1pPr>
          </a:lstStyle>
          <a:p>
            <a:r>
              <a:rPr lang="de-CH" dirty="0"/>
              <a:t>Klassifizierung: intern / vertraulich / geheim</a:t>
            </a:r>
          </a:p>
        </p:txBody>
      </p:sp>
      <p:sp>
        <p:nvSpPr>
          <p:cNvPr id="10" name="Foliennummernplatzhalter 9"/>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a:t>
            </a:fld>
            <a:endParaRPr lang="de-CH" dirty="0"/>
          </a:p>
        </p:txBody>
      </p:sp>
      <p:sp>
        <p:nvSpPr>
          <p:cNvPr id="5" name="Textplatzhalter 4">
            <a:extLst>
              <a:ext uri="{FF2B5EF4-FFF2-40B4-BE49-F238E27FC236}">
                <a16:creationId xmlns:a16="http://schemas.microsoft.com/office/drawing/2014/main" id="{03DC6B3D-051C-4BB5-9F4B-3A2474AD9302}"/>
              </a:ext>
            </a:extLst>
          </p:cNvPr>
          <p:cNvSpPr>
            <a:spLocks noGrp="1"/>
          </p:cNvSpPr>
          <p:nvPr>
            <p:ph type="body" sz="quarter" idx="13" hasCustomPrompt="1"/>
          </p:nvPr>
        </p:nvSpPr>
        <p:spPr>
          <a:xfrm>
            <a:off x="839788" y="1881188"/>
            <a:ext cx="5256212" cy="252412"/>
          </a:xfrm>
        </p:spPr>
        <p:txBody>
          <a:bodyPr lIns="18000"/>
          <a:lstStyle>
            <a:lvl1pPr>
              <a:defRPr sz="1300" b="1" spc="-20" baseline="0">
                <a:solidFill>
                  <a:schemeClr val="bg1"/>
                </a:solidFill>
                <a:latin typeface="Arial" panose="020B0604020202020204" pitchFamily="34" charset="0"/>
                <a:cs typeface="Arial" panose="020B0604020202020204" pitchFamily="34" charset="0"/>
              </a:defRPr>
            </a:lvl1pPr>
          </a:lstStyle>
          <a:p>
            <a:pPr lvl="0"/>
            <a:r>
              <a:rPr lang="de-DE" dirty="0"/>
              <a:t>Spitzmarke hinzufügen</a:t>
            </a:r>
            <a:endParaRPr lang="de-CH" dirty="0"/>
          </a:p>
        </p:txBody>
      </p:sp>
      <p:sp>
        <p:nvSpPr>
          <p:cNvPr id="13" name="Textplatzhalter 4">
            <a:extLst>
              <a:ext uri="{FF2B5EF4-FFF2-40B4-BE49-F238E27FC236}">
                <a16:creationId xmlns:a16="http://schemas.microsoft.com/office/drawing/2014/main" id="{85EFC2AA-536C-4AE6-B953-354A6935FCE4}"/>
              </a:ext>
            </a:extLst>
          </p:cNvPr>
          <p:cNvSpPr>
            <a:spLocks noGrp="1"/>
          </p:cNvSpPr>
          <p:nvPr>
            <p:ph type="body" sz="quarter" idx="16" hasCustomPrompt="1"/>
          </p:nvPr>
        </p:nvSpPr>
        <p:spPr>
          <a:xfrm>
            <a:off x="291600" y="180000"/>
            <a:ext cx="1483200" cy="694800"/>
          </a:xfrm>
          <a:blipFill>
            <a:blip r:embed="rId2"/>
            <a:stretch>
              <a:fillRect/>
            </a:stretch>
          </a:blipFill>
        </p:spPr>
        <p:txBody>
          <a:bodyPr/>
          <a:lstStyle>
            <a:lvl1pPr>
              <a:defRPr sz="500" b="0" spc="0" baseline="0">
                <a:solidFill>
                  <a:schemeClr val="tx1"/>
                </a:solidFill>
                <a:latin typeface="Arial" panose="020B0604020202020204" pitchFamily="34" charset="0"/>
                <a:cs typeface="Arial" panose="020B0604020202020204" pitchFamily="34" charset="0"/>
              </a:defRPr>
            </a:lvl1pPr>
          </a:lstStyle>
          <a:p>
            <a:pPr lvl="0"/>
            <a:r>
              <a:rPr lang="de-DE" dirty="0"/>
              <a:t>   </a:t>
            </a:r>
            <a:endParaRPr lang="de-CH" dirty="0"/>
          </a:p>
        </p:txBody>
      </p:sp>
      <p:sp>
        <p:nvSpPr>
          <p:cNvPr id="14" name="Textplatzhalter 4">
            <a:extLst>
              <a:ext uri="{FF2B5EF4-FFF2-40B4-BE49-F238E27FC236}">
                <a16:creationId xmlns:a16="http://schemas.microsoft.com/office/drawing/2014/main" id="{98F91D8E-4836-4A00-B7AC-63D16F153E2E}"/>
              </a:ext>
            </a:extLst>
          </p:cNvPr>
          <p:cNvSpPr>
            <a:spLocks noGrp="1"/>
          </p:cNvSpPr>
          <p:nvPr>
            <p:ph type="body" sz="quarter" idx="14" hasCustomPrompt="1"/>
          </p:nvPr>
        </p:nvSpPr>
        <p:spPr>
          <a:xfrm>
            <a:off x="839788" y="6033704"/>
            <a:ext cx="5256212" cy="430643"/>
          </a:xfrm>
        </p:spPr>
        <p:txBody>
          <a:bodyPr anchor="b"/>
          <a:lstStyle>
            <a:lvl1pPr>
              <a:defRPr sz="1300" b="0" spc="0" baseline="0">
                <a:solidFill>
                  <a:schemeClr val="bg1"/>
                </a:solidFill>
                <a:latin typeface="Arial" panose="020B0604020202020204" pitchFamily="34" charset="0"/>
                <a:cs typeface="Arial" panose="020B0604020202020204" pitchFamily="34" charset="0"/>
              </a:defRPr>
            </a:lvl1pPr>
          </a:lstStyle>
          <a:p>
            <a:pPr lvl="0"/>
            <a:r>
              <a:rPr lang="de-DE" dirty="0"/>
              <a:t>Referent/-in</a:t>
            </a:r>
            <a:br>
              <a:rPr lang="de-DE" dirty="0"/>
            </a:br>
            <a:r>
              <a:rPr lang="de-DE" dirty="0"/>
              <a:t>Organisationseinheit</a:t>
            </a:r>
            <a:endParaRPr lang="de-CH" dirty="0"/>
          </a:p>
        </p:txBody>
      </p:sp>
      <p:sp>
        <p:nvSpPr>
          <p:cNvPr id="2" name="Titel 1"/>
          <p:cNvSpPr>
            <a:spLocks noGrp="1"/>
          </p:cNvSpPr>
          <p:nvPr>
            <p:ph type="ctrTitle" hasCustomPrompt="1"/>
          </p:nvPr>
        </p:nvSpPr>
        <p:spPr>
          <a:xfrm>
            <a:off x="839788" y="2132856"/>
            <a:ext cx="8496300" cy="1558082"/>
          </a:xfrm>
        </p:spPr>
        <p:txBody>
          <a:bodyPr anchor="b"/>
          <a:lstStyle>
            <a:lvl1pPr algn="l">
              <a:lnSpc>
                <a:spcPct val="105000"/>
              </a:lnSpc>
              <a:defRPr sz="5100">
                <a:solidFill>
                  <a:schemeClr val="bg1"/>
                </a:solidFill>
              </a:defRPr>
            </a:lvl1pPr>
          </a:lstStyle>
          <a:p>
            <a:r>
              <a:rPr lang="de-CH" dirty="0"/>
              <a:t>Titel (maximal zwei Zeilen)</a:t>
            </a:r>
          </a:p>
        </p:txBody>
      </p:sp>
    </p:spTree>
    <p:extLst>
      <p:ext uri="{BB962C8B-B14F-4D97-AF65-F5344CB8AC3E}">
        <p14:creationId xmlns:p14="http://schemas.microsoft.com/office/powerpoint/2010/main" val="38918866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Kapiteltitel Schwarz">
    <p:bg>
      <p:bgPr>
        <a:solidFill>
          <a:schemeClr val="tx1"/>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839788" y="2132855"/>
            <a:ext cx="8496300" cy="735293"/>
          </a:xfrm>
        </p:spPr>
        <p:txBody>
          <a:bodyPr anchor="b"/>
          <a:lstStyle>
            <a:lvl1pPr algn="l">
              <a:lnSpc>
                <a:spcPct val="105000"/>
              </a:lnSpc>
              <a:defRPr sz="5100">
                <a:solidFill>
                  <a:schemeClr val="bg1"/>
                </a:solidFill>
              </a:defRPr>
            </a:lvl1pPr>
          </a:lstStyle>
          <a:p>
            <a:r>
              <a:rPr lang="de-CH" dirty="0"/>
              <a:t>Kapiteltitel hinzufügen</a:t>
            </a:r>
          </a:p>
        </p:txBody>
      </p:sp>
      <p:sp>
        <p:nvSpPr>
          <p:cNvPr id="3" name="Untertitel 2"/>
          <p:cNvSpPr>
            <a:spLocks noGrp="1"/>
          </p:cNvSpPr>
          <p:nvPr>
            <p:ph type="subTitle" idx="1" hasCustomPrompt="1"/>
          </p:nvPr>
        </p:nvSpPr>
        <p:spPr>
          <a:xfrm>
            <a:off x="839788" y="2924945"/>
            <a:ext cx="8496300" cy="1670986"/>
          </a:xfrm>
        </p:spPr>
        <p:txBody>
          <a:bodyPr/>
          <a:lstStyle>
            <a:lvl1pPr marL="0" indent="0" algn="l">
              <a:buNone/>
              <a:defRPr sz="5100">
                <a:solidFill>
                  <a:srgbClr val="99999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Untertitel hinzufügen</a:t>
            </a:r>
            <a:endParaRPr lang="de-CH" dirty="0"/>
          </a:p>
        </p:txBody>
      </p:sp>
      <p:sp>
        <p:nvSpPr>
          <p:cNvPr id="7" name="Datumsplatzhalter 6"/>
          <p:cNvSpPr>
            <a:spLocks noGrp="1"/>
          </p:cNvSpPr>
          <p:nvPr>
            <p:ph type="dt" sz="half" idx="10"/>
          </p:nvPr>
        </p:nvSpPr>
        <p:spPr/>
        <p:txBody>
          <a:bodyPr/>
          <a:lstStyle>
            <a:lvl1pPr>
              <a:defRPr>
                <a:solidFill>
                  <a:schemeClr val="bg1"/>
                </a:solidFill>
              </a:defRPr>
            </a:lvl1pPr>
          </a:lstStyle>
          <a:p>
            <a:r>
              <a:rPr lang="de-CH" dirty="0"/>
              <a:t>2. November 2023</a:t>
            </a:r>
          </a:p>
        </p:txBody>
      </p:sp>
      <p:sp>
        <p:nvSpPr>
          <p:cNvPr id="9" name="Fußzeilenplatzhalter 8"/>
          <p:cNvSpPr>
            <a:spLocks noGrp="1"/>
          </p:cNvSpPr>
          <p:nvPr>
            <p:ph type="ftr" sz="quarter" idx="11"/>
          </p:nvPr>
        </p:nvSpPr>
        <p:spPr/>
        <p:txBody>
          <a:bodyPr/>
          <a:lstStyle>
            <a:lvl1pPr>
              <a:defRPr>
                <a:solidFill>
                  <a:schemeClr val="bg1"/>
                </a:solidFill>
              </a:defRPr>
            </a:lvl1pPr>
          </a:lstStyle>
          <a:p>
            <a:r>
              <a:rPr lang="de-CH" dirty="0"/>
              <a:t>Klassifizierung: intern / vertraulich / geheim</a:t>
            </a:r>
          </a:p>
        </p:txBody>
      </p:sp>
      <p:sp>
        <p:nvSpPr>
          <p:cNvPr id="10" name="Foliennummernplatzhalter 9"/>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a:t>
            </a:fld>
            <a:endParaRPr lang="de-CH" dirty="0"/>
          </a:p>
        </p:txBody>
      </p:sp>
      <p:pic>
        <p:nvPicPr>
          <p:cNvPr id="8" name="Grafik 7">
            <a:extLst>
              <a:ext uri="{FF2B5EF4-FFF2-40B4-BE49-F238E27FC236}">
                <a16:creationId xmlns:a16="http://schemas.microsoft.com/office/drawing/2014/main" id="{704820DD-3205-4E29-AE71-A382F3B95BB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93151" y="181525"/>
            <a:ext cx="1484308" cy="695266"/>
          </a:xfrm>
          <a:prstGeom prst="rect">
            <a:avLst/>
          </a:prstGeom>
        </p:spPr>
      </p:pic>
    </p:spTree>
    <p:extLst>
      <p:ext uri="{BB962C8B-B14F-4D97-AF65-F5344CB8AC3E}">
        <p14:creationId xmlns:p14="http://schemas.microsoft.com/office/powerpoint/2010/main" val="2686246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Kapiteltitel Blaugrau">
    <p:bg>
      <p:bgPr>
        <a:solidFill>
          <a:schemeClr val="accent1"/>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839788" y="2132855"/>
            <a:ext cx="8496300" cy="735293"/>
          </a:xfrm>
        </p:spPr>
        <p:txBody>
          <a:bodyPr anchor="b"/>
          <a:lstStyle>
            <a:lvl1pPr algn="l">
              <a:lnSpc>
                <a:spcPct val="105000"/>
              </a:lnSpc>
              <a:defRPr sz="5100">
                <a:solidFill>
                  <a:schemeClr val="bg1"/>
                </a:solidFill>
              </a:defRPr>
            </a:lvl1pPr>
          </a:lstStyle>
          <a:p>
            <a:r>
              <a:rPr lang="de-CH" dirty="0"/>
              <a:t>Kapiteltitel hinzufügen</a:t>
            </a:r>
          </a:p>
        </p:txBody>
      </p:sp>
      <p:sp>
        <p:nvSpPr>
          <p:cNvPr id="3" name="Untertitel 2"/>
          <p:cNvSpPr>
            <a:spLocks noGrp="1"/>
          </p:cNvSpPr>
          <p:nvPr>
            <p:ph type="subTitle" idx="1" hasCustomPrompt="1"/>
          </p:nvPr>
        </p:nvSpPr>
        <p:spPr>
          <a:xfrm>
            <a:off x="839788" y="2924945"/>
            <a:ext cx="8496300" cy="1670986"/>
          </a:xfrm>
        </p:spPr>
        <p:txBody>
          <a:bodyPr/>
          <a:lstStyle>
            <a:lvl1pPr marL="0" indent="0" algn="l">
              <a:buNone/>
              <a:defRPr sz="5100">
                <a:solidFill>
                  <a:schemeClr val="tx2">
                    <a:lumMod val="40000"/>
                    <a:lumOff val="6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Untertitel</a:t>
            </a:r>
            <a:r>
              <a:rPr lang="de-CH" dirty="0"/>
              <a:t> hinzufügen</a:t>
            </a:r>
          </a:p>
        </p:txBody>
      </p:sp>
      <p:sp>
        <p:nvSpPr>
          <p:cNvPr id="7" name="Datumsplatzhalter 6"/>
          <p:cNvSpPr>
            <a:spLocks noGrp="1"/>
          </p:cNvSpPr>
          <p:nvPr>
            <p:ph type="dt" sz="half" idx="10"/>
          </p:nvPr>
        </p:nvSpPr>
        <p:spPr/>
        <p:txBody>
          <a:bodyPr/>
          <a:lstStyle>
            <a:lvl1pPr>
              <a:defRPr>
                <a:solidFill>
                  <a:schemeClr val="bg1"/>
                </a:solidFill>
              </a:defRPr>
            </a:lvl1pPr>
          </a:lstStyle>
          <a:p>
            <a:r>
              <a:rPr lang="de-CH" dirty="0"/>
              <a:t>2. November 2023</a:t>
            </a:r>
          </a:p>
        </p:txBody>
      </p:sp>
      <p:sp>
        <p:nvSpPr>
          <p:cNvPr id="9" name="Fußzeilenplatzhalter 8"/>
          <p:cNvSpPr>
            <a:spLocks noGrp="1"/>
          </p:cNvSpPr>
          <p:nvPr>
            <p:ph type="ftr" sz="quarter" idx="11"/>
          </p:nvPr>
        </p:nvSpPr>
        <p:spPr/>
        <p:txBody>
          <a:bodyPr/>
          <a:lstStyle>
            <a:lvl1pPr>
              <a:defRPr>
                <a:solidFill>
                  <a:schemeClr val="bg1"/>
                </a:solidFill>
              </a:defRPr>
            </a:lvl1pPr>
          </a:lstStyle>
          <a:p>
            <a:r>
              <a:rPr lang="de-CH" dirty="0"/>
              <a:t>Klassifizierung: intern / vertraulich / geheim</a:t>
            </a:r>
          </a:p>
        </p:txBody>
      </p:sp>
      <p:sp>
        <p:nvSpPr>
          <p:cNvPr id="10" name="Foliennummernplatzhalter 9"/>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a:t>
            </a:fld>
            <a:endParaRPr lang="de-CH" dirty="0"/>
          </a:p>
        </p:txBody>
      </p:sp>
      <p:pic>
        <p:nvPicPr>
          <p:cNvPr id="8" name="Grafik 7">
            <a:extLst>
              <a:ext uri="{FF2B5EF4-FFF2-40B4-BE49-F238E27FC236}">
                <a16:creationId xmlns:a16="http://schemas.microsoft.com/office/drawing/2014/main" id="{704820DD-3205-4E29-AE71-A382F3B95BB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93151" y="181525"/>
            <a:ext cx="1484308" cy="695266"/>
          </a:xfrm>
          <a:prstGeom prst="rect">
            <a:avLst/>
          </a:prstGeom>
        </p:spPr>
      </p:pic>
    </p:spTree>
    <p:extLst>
      <p:ext uri="{BB962C8B-B14F-4D97-AF65-F5344CB8AC3E}">
        <p14:creationId xmlns:p14="http://schemas.microsoft.com/office/powerpoint/2010/main" val="23334905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Kapiteltitel Rot">
    <p:bg>
      <p:bgPr>
        <a:solidFill>
          <a:srgbClr val="EA161F"/>
        </a:solidFill>
        <a:effectLst/>
      </p:bgPr>
    </p:bg>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839788" y="2132855"/>
            <a:ext cx="8496300" cy="735293"/>
          </a:xfrm>
        </p:spPr>
        <p:txBody>
          <a:bodyPr anchor="b"/>
          <a:lstStyle>
            <a:lvl1pPr algn="l">
              <a:lnSpc>
                <a:spcPct val="105000"/>
              </a:lnSpc>
              <a:defRPr sz="5100">
                <a:solidFill>
                  <a:schemeClr val="bg1"/>
                </a:solidFill>
              </a:defRPr>
            </a:lvl1pPr>
          </a:lstStyle>
          <a:p>
            <a:r>
              <a:rPr lang="de-CH" dirty="0"/>
              <a:t>Kapiteltitel hinzufügen</a:t>
            </a:r>
          </a:p>
        </p:txBody>
      </p:sp>
      <p:sp>
        <p:nvSpPr>
          <p:cNvPr id="3" name="Untertitel 2"/>
          <p:cNvSpPr>
            <a:spLocks noGrp="1"/>
          </p:cNvSpPr>
          <p:nvPr>
            <p:ph type="subTitle" idx="1" hasCustomPrompt="1"/>
          </p:nvPr>
        </p:nvSpPr>
        <p:spPr>
          <a:xfrm>
            <a:off x="839788" y="2924945"/>
            <a:ext cx="8496300" cy="1670986"/>
          </a:xfrm>
        </p:spPr>
        <p:txBody>
          <a:bodyPr/>
          <a:lstStyle>
            <a:lvl1pPr marL="0" indent="0" algn="l">
              <a:buNone/>
              <a:defRPr sz="5100">
                <a:solidFill>
                  <a:srgbClr val="F69CA0"/>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Untertitel</a:t>
            </a:r>
            <a:r>
              <a:rPr lang="de-CH" dirty="0"/>
              <a:t> hinzufügen</a:t>
            </a:r>
          </a:p>
        </p:txBody>
      </p:sp>
      <p:sp>
        <p:nvSpPr>
          <p:cNvPr id="7" name="Datumsplatzhalter 6"/>
          <p:cNvSpPr>
            <a:spLocks noGrp="1"/>
          </p:cNvSpPr>
          <p:nvPr>
            <p:ph type="dt" sz="half" idx="10"/>
          </p:nvPr>
        </p:nvSpPr>
        <p:spPr/>
        <p:txBody>
          <a:bodyPr/>
          <a:lstStyle>
            <a:lvl1pPr>
              <a:defRPr>
                <a:solidFill>
                  <a:schemeClr val="bg1"/>
                </a:solidFill>
              </a:defRPr>
            </a:lvl1pPr>
          </a:lstStyle>
          <a:p>
            <a:r>
              <a:rPr lang="de-CH" dirty="0"/>
              <a:t>2. November 2023</a:t>
            </a:r>
          </a:p>
        </p:txBody>
      </p:sp>
      <p:sp>
        <p:nvSpPr>
          <p:cNvPr id="9" name="Fußzeilenplatzhalter 8"/>
          <p:cNvSpPr>
            <a:spLocks noGrp="1"/>
          </p:cNvSpPr>
          <p:nvPr>
            <p:ph type="ftr" sz="quarter" idx="11"/>
          </p:nvPr>
        </p:nvSpPr>
        <p:spPr/>
        <p:txBody>
          <a:bodyPr/>
          <a:lstStyle>
            <a:lvl1pPr>
              <a:defRPr>
                <a:solidFill>
                  <a:schemeClr val="bg1"/>
                </a:solidFill>
              </a:defRPr>
            </a:lvl1pPr>
          </a:lstStyle>
          <a:p>
            <a:r>
              <a:rPr lang="de-CH" dirty="0"/>
              <a:t>Klassifizierung: intern / vertraulich / geheim</a:t>
            </a:r>
          </a:p>
        </p:txBody>
      </p:sp>
      <p:sp>
        <p:nvSpPr>
          <p:cNvPr id="10" name="Foliennummernplatzhalter 9"/>
          <p:cNvSpPr>
            <a:spLocks noGrp="1"/>
          </p:cNvSpPr>
          <p:nvPr>
            <p:ph type="sldNum" sz="quarter" idx="12"/>
          </p:nvPr>
        </p:nvSpPr>
        <p:spPr/>
        <p:txBody>
          <a:bodyPr/>
          <a:lstStyle>
            <a:lvl1pPr>
              <a:defRPr>
                <a:solidFill>
                  <a:schemeClr val="bg1"/>
                </a:solidFill>
              </a:defRPr>
            </a:lvl1pPr>
          </a:lstStyle>
          <a:p>
            <a:fld id="{442AD375-037F-43D0-B059-5172DA06796A}" type="slidenum">
              <a:rPr lang="de-CH" smtClean="0"/>
              <a:pPr/>
              <a:t>‹N°›</a:t>
            </a:fld>
            <a:endParaRPr lang="de-CH" dirty="0"/>
          </a:p>
        </p:txBody>
      </p:sp>
      <p:pic>
        <p:nvPicPr>
          <p:cNvPr id="8" name="Grafik 7">
            <a:extLst>
              <a:ext uri="{FF2B5EF4-FFF2-40B4-BE49-F238E27FC236}">
                <a16:creationId xmlns:a16="http://schemas.microsoft.com/office/drawing/2014/main" id="{704820DD-3205-4E29-AE71-A382F3B95BBF}"/>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293151" y="181525"/>
            <a:ext cx="1484308" cy="695266"/>
          </a:xfrm>
          <a:prstGeom prst="rect">
            <a:avLst/>
          </a:prstGeom>
        </p:spPr>
      </p:pic>
    </p:spTree>
    <p:extLst>
      <p:ext uri="{BB962C8B-B14F-4D97-AF65-F5344CB8AC3E}">
        <p14:creationId xmlns:p14="http://schemas.microsoft.com/office/powerpoint/2010/main" val="25316954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apiteltitel Weiss">
    <p:spTree>
      <p:nvGrpSpPr>
        <p:cNvPr id="1" name=""/>
        <p:cNvGrpSpPr/>
        <p:nvPr/>
      </p:nvGrpSpPr>
      <p:grpSpPr>
        <a:xfrm>
          <a:off x="0" y="0"/>
          <a:ext cx="0" cy="0"/>
          <a:chOff x="0" y="0"/>
          <a:chExt cx="0" cy="0"/>
        </a:xfrm>
      </p:grpSpPr>
      <p:sp>
        <p:nvSpPr>
          <p:cNvPr id="2" name="Titel 1"/>
          <p:cNvSpPr>
            <a:spLocks noGrp="1"/>
          </p:cNvSpPr>
          <p:nvPr>
            <p:ph type="ctrTitle" hasCustomPrompt="1"/>
          </p:nvPr>
        </p:nvSpPr>
        <p:spPr>
          <a:xfrm>
            <a:off x="839788" y="2132855"/>
            <a:ext cx="8496300" cy="735293"/>
          </a:xfrm>
        </p:spPr>
        <p:txBody>
          <a:bodyPr anchor="b"/>
          <a:lstStyle>
            <a:lvl1pPr algn="l">
              <a:lnSpc>
                <a:spcPct val="105000"/>
              </a:lnSpc>
              <a:defRPr sz="5100"/>
            </a:lvl1pPr>
          </a:lstStyle>
          <a:p>
            <a:r>
              <a:rPr lang="de-CH" dirty="0"/>
              <a:t>Kapiteltitel hinzufügen</a:t>
            </a:r>
          </a:p>
        </p:txBody>
      </p:sp>
      <p:sp>
        <p:nvSpPr>
          <p:cNvPr id="3" name="Untertitel 2"/>
          <p:cNvSpPr>
            <a:spLocks noGrp="1"/>
          </p:cNvSpPr>
          <p:nvPr>
            <p:ph type="subTitle" idx="1" hasCustomPrompt="1"/>
          </p:nvPr>
        </p:nvSpPr>
        <p:spPr>
          <a:xfrm>
            <a:off x="839788" y="2924945"/>
            <a:ext cx="8496300" cy="1670986"/>
          </a:xfrm>
        </p:spPr>
        <p:txBody>
          <a:bodyPr/>
          <a:lstStyle>
            <a:lvl1pPr marL="0" indent="0" algn="l">
              <a:buNone/>
              <a:defRPr sz="5100">
                <a:solidFill>
                  <a:srgbClr val="999999"/>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dirty="0"/>
              <a:t>Untertitel</a:t>
            </a:r>
            <a:r>
              <a:rPr lang="de-CH" dirty="0"/>
              <a:t> hinzufügen</a:t>
            </a:r>
          </a:p>
        </p:txBody>
      </p:sp>
      <p:sp>
        <p:nvSpPr>
          <p:cNvPr id="7" name="Datumsplatzhalter 6"/>
          <p:cNvSpPr>
            <a:spLocks noGrp="1"/>
          </p:cNvSpPr>
          <p:nvPr>
            <p:ph type="dt" sz="half" idx="10"/>
          </p:nvPr>
        </p:nvSpPr>
        <p:spPr/>
        <p:txBody>
          <a:bodyPr/>
          <a:lstStyle/>
          <a:p>
            <a:r>
              <a:rPr lang="de-CH" dirty="0"/>
              <a:t>2. November 2023</a:t>
            </a:r>
          </a:p>
        </p:txBody>
      </p:sp>
      <p:sp>
        <p:nvSpPr>
          <p:cNvPr id="9" name="Fußzeilenplatzhalter 8"/>
          <p:cNvSpPr>
            <a:spLocks noGrp="1"/>
          </p:cNvSpPr>
          <p:nvPr>
            <p:ph type="ftr" sz="quarter" idx="11"/>
          </p:nvPr>
        </p:nvSpPr>
        <p:spPr/>
        <p:txBody>
          <a:bodyPr/>
          <a:lstStyle/>
          <a:p>
            <a:r>
              <a:rPr lang="de-CH" dirty="0"/>
              <a:t>Klassifizierung: intern / vertraulich / geheim</a:t>
            </a:r>
          </a:p>
        </p:txBody>
      </p:sp>
      <p:sp>
        <p:nvSpPr>
          <p:cNvPr id="10" name="Foliennummernplatzhalter 9"/>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2030090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CH" dirty="0"/>
          </a:p>
        </p:txBody>
      </p:sp>
      <p:sp>
        <p:nvSpPr>
          <p:cNvPr id="3" name="Inhaltsplatzhalter 2"/>
          <p:cNvSpPr>
            <a:spLocks noGrp="1"/>
          </p:cNvSpPr>
          <p:nvPr>
            <p:ph idx="1" hasCustomPrompt="1"/>
          </p:nvPr>
        </p:nvSpPr>
        <p:spPr/>
        <p:txBody>
          <a:bodyPr/>
          <a:lstStyle/>
          <a:p>
            <a:pPr lvl="0"/>
            <a:r>
              <a:rPr lang="de-DE" dirty="0"/>
              <a:t>Textmasterformat bearbeiten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7" name="Datumsplatzhalter 6"/>
          <p:cNvSpPr>
            <a:spLocks noGrp="1"/>
          </p:cNvSpPr>
          <p:nvPr>
            <p:ph type="dt" sz="half" idx="10"/>
          </p:nvPr>
        </p:nvSpPr>
        <p:spPr/>
        <p:txBody>
          <a:bodyPr/>
          <a:lstStyle/>
          <a:p>
            <a:r>
              <a:rPr lang="de-CH" dirty="0"/>
              <a:t>2. November 2023</a:t>
            </a:r>
          </a:p>
        </p:txBody>
      </p:sp>
      <p:sp>
        <p:nvSpPr>
          <p:cNvPr id="8" name="Fußzeilenplatzhalter 7"/>
          <p:cNvSpPr>
            <a:spLocks noGrp="1"/>
          </p:cNvSpPr>
          <p:nvPr>
            <p:ph type="ftr" sz="quarter" idx="11"/>
          </p:nvPr>
        </p:nvSpPr>
        <p:spPr/>
        <p:txBody>
          <a:bodyPr/>
          <a:lstStyle/>
          <a:p>
            <a:r>
              <a:rPr lang="de-CH" dirty="0"/>
              <a:t>Klassifizierung: intern / vertraulich / geheim</a:t>
            </a:r>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dirty="0"/>
          </a:p>
        </p:txBody>
      </p:sp>
    </p:spTree>
    <p:extLst>
      <p:ext uri="{BB962C8B-B14F-4D97-AF65-F5344CB8AC3E}">
        <p14:creationId xmlns:p14="http://schemas.microsoft.com/office/powerpoint/2010/main" val="47957045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el, Unter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838200" y="1071564"/>
            <a:ext cx="10983913" cy="541354"/>
          </a:xfrm>
        </p:spPr>
        <p:txBody>
          <a:bodyPr/>
          <a:lstStyle/>
          <a:p>
            <a:r>
              <a:rPr lang="de-DE"/>
              <a:t>Titelmasterformat durch Klicken bearbeiten</a:t>
            </a:r>
            <a:endParaRPr lang="de-CH" dirty="0"/>
          </a:p>
        </p:txBody>
      </p:sp>
      <p:sp>
        <p:nvSpPr>
          <p:cNvPr id="3" name="Inhaltsplatzhalter 2"/>
          <p:cNvSpPr>
            <a:spLocks noGrp="1"/>
          </p:cNvSpPr>
          <p:nvPr>
            <p:ph idx="1" hasCustomPrompt="1"/>
          </p:nvPr>
        </p:nvSpPr>
        <p:spPr>
          <a:xfrm>
            <a:off x="838200" y="2420888"/>
            <a:ext cx="10983913" cy="4104456"/>
          </a:xfrm>
        </p:spPr>
        <p:txBody>
          <a:bodyPr/>
          <a:lstStyle/>
          <a:p>
            <a:pPr lvl="0"/>
            <a:r>
              <a:rPr lang="de-DE" dirty="0"/>
              <a:t>Textmasterformat bearbeiten</a:t>
            </a:r>
          </a:p>
          <a:p>
            <a:pPr lvl="1"/>
            <a:r>
              <a:rPr lang="de-DE" dirty="0"/>
              <a:t>Zweite </a:t>
            </a:r>
            <a:r>
              <a:rPr lang="de-CH" noProof="0" dirty="0"/>
              <a:t>Ebene</a:t>
            </a:r>
          </a:p>
          <a:p>
            <a:pPr lvl="2"/>
            <a:r>
              <a:rPr lang="de-DE" dirty="0"/>
              <a:t>Dritte Ebene</a:t>
            </a:r>
          </a:p>
          <a:p>
            <a:pPr lvl="3"/>
            <a:r>
              <a:rPr lang="de-DE" dirty="0"/>
              <a:t>Vierte Ebene</a:t>
            </a:r>
          </a:p>
          <a:p>
            <a:pPr lvl="4"/>
            <a:r>
              <a:rPr lang="de-DE" dirty="0"/>
              <a:t>Fünfte Ebene</a:t>
            </a:r>
            <a:endParaRPr lang="de-CH" dirty="0"/>
          </a:p>
        </p:txBody>
      </p:sp>
      <p:sp>
        <p:nvSpPr>
          <p:cNvPr id="7" name="Datumsplatzhalter 6"/>
          <p:cNvSpPr>
            <a:spLocks noGrp="1"/>
          </p:cNvSpPr>
          <p:nvPr>
            <p:ph type="dt" sz="half" idx="10"/>
          </p:nvPr>
        </p:nvSpPr>
        <p:spPr/>
        <p:txBody>
          <a:bodyPr/>
          <a:lstStyle/>
          <a:p>
            <a:r>
              <a:rPr lang="de-CH" dirty="0"/>
              <a:t>2. November 2023</a:t>
            </a:r>
          </a:p>
        </p:txBody>
      </p:sp>
      <p:sp>
        <p:nvSpPr>
          <p:cNvPr id="8" name="Fußzeilenplatzhalter 7"/>
          <p:cNvSpPr>
            <a:spLocks noGrp="1"/>
          </p:cNvSpPr>
          <p:nvPr>
            <p:ph type="ftr" sz="quarter" idx="11"/>
          </p:nvPr>
        </p:nvSpPr>
        <p:spPr/>
        <p:txBody>
          <a:bodyPr/>
          <a:lstStyle/>
          <a:p>
            <a:r>
              <a:rPr lang="de-CH" dirty="0"/>
              <a:t>Klassifizierung: intern / vertraulich / geheim</a:t>
            </a:r>
          </a:p>
        </p:txBody>
      </p:sp>
      <p:sp>
        <p:nvSpPr>
          <p:cNvPr id="9" name="Foliennummernplatzhalter 8"/>
          <p:cNvSpPr>
            <a:spLocks noGrp="1"/>
          </p:cNvSpPr>
          <p:nvPr>
            <p:ph type="sldNum" sz="quarter" idx="12"/>
          </p:nvPr>
        </p:nvSpPr>
        <p:spPr/>
        <p:txBody>
          <a:bodyPr/>
          <a:lstStyle/>
          <a:p>
            <a:fld id="{442AD375-037F-43D0-B059-5172DA06796A}" type="slidenum">
              <a:rPr lang="de-CH" smtClean="0"/>
              <a:pPr/>
              <a:t>‹N°›</a:t>
            </a:fld>
            <a:endParaRPr lang="de-CH" dirty="0"/>
          </a:p>
        </p:txBody>
      </p:sp>
      <p:sp>
        <p:nvSpPr>
          <p:cNvPr id="5" name="Textplatzhalter 4">
            <a:extLst>
              <a:ext uri="{FF2B5EF4-FFF2-40B4-BE49-F238E27FC236}">
                <a16:creationId xmlns:a16="http://schemas.microsoft.com/office/drawing/2014/main" id="{1FE9C7B8-7467-451B-8352-4E9C0C569F88}"/>
              </a:ext>
            </a:extLst>
          </p:cNvPr>
          <p:cNvSpPr>
            <a:spLocks noGrp="1"/>
          </p:cNvSpPr>
          <p:nvPr>
            <p:ph type="body" sz="quarter" idx="13" hasCustomPrompt="1"/>
          </p:nvPr>
        </p:nvSpPr>
        <p:spPr>
          <a:xfrm>
            <a:off x="838200" y="1630018"/>
            <a:ext cx="10983913" cy="556592"/>
          </a:xfrm>
        </p:spPr>
        <p:txBody>
          <a:bodyPr/>
          <a:lstStyle>
            <a:lvl1pPr>
              <a:defRPr sz="3400">
                <a:solidFill>
                  <a:srgbClr val="999999"/>
                </a:solidFill>
              </a:defRPr>
            </a:lvl1pPr>
          </a:lstStyle>
          <a:p>
            <a:pPr lvl="0"/>
            <a:r>
              <a:rPr lang="de-DE" dirty="0"/>
              <a:t>Untertitel hinzufügen</a:t>
            </a:r>
          </a:p>
        </p:txBody>
      </p:sp>
    </p:spTree>
    <p:extLst>
      <p:ext uri="{BB962C8B-B14F-4D97-AF65-F5344CB8AC3E}">
        <p14:creationId xmlns:p14="http://schemas.microsoft.com/office/powerpoint/2010/main" val="18744668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emf"/><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1071564"/>
            <a:ext cx="10983913" cy="619126"/>
          </a:xfrm>
          <a:prstGeom prst="rect">
            <a:avLst/>
          </a:prstGeom>
        </p:spPr>
        <p:txBody>
          <a:bodyPr vert="horz" lIns="0" tIns="0" rIns="0" bIns="0" rtlCol="0" anchor="t">
            <a:noAutofit/>
          </a:bodyPr>
          <a:lstStyle/>
          <a:p>
            <a:endParaRPr lang="de-CH" dirty="0"/>
          </a:p>
        </p:txBody>
      </p:sp>
      <p:sp>
        <p:nvSpPr>
          <p:cNvPr id="3" name="Textplatzhalter 2"/>
          <p:cNvSpPr>
            <a:spLocks noGrp="1"/>
          </p:cNvSpPr>
          <p:nvPr>
            <p:ph type="body" idx="1"/>
          </p:nvPr>
        </p:nvSpPr>
        <p:spPr>
          <a:xfrm>
            <a:off x="838200" y="1852613"/>
            <a:ext cx="10983913" cy="4672731"/>
          </a:xfrm>
          <a:prstGeom prst="rect">
            <a:avLst/>
          </a:prstGeom>
        </p:spPr>
        <p:txBody>
          <a:bodyPr vert="horz" lIns="0" tIns="0" rIns="0" bIns="0" rtlCol="0">
            <a:noAutofit/>
          </a:bodyPr>
          <a:lstStyle/>
          <a:p>
            <a:pPr lvl="0"/>
            <a:r>
              <a:rPr lang="de-CH" noProof="0" dirty="0"/>
              <a:t>Textmasterformat bearbeiten</a:t>
            </a:r>
          </a:p>
          <a:p>
            <a:pPr lvl="1"/>
            <a:r>
              <a:rPr lang="de-CH" noProof="0" dirty="0"/>
              <a:t>Zweite Ebene</a:t>
            </a:r>
          </a:p>
          <a:p>
            <a:pPr lvl="2"/>
            <a:r>
              <a:rPr lang="de-CH" noProof="0" dirty="0"/>
              <a:t>Dritte Ebene</a:t>
            </a:r>
          </a:p>
          <a:p>
            <a:pPr lvl="3"/>
            <a:r>
              <a:rPr lang="de-CH" noProof="0" dirty="0"/>
              <a:t>Vierte Ebene</a:t>
            </a:r>
          </a:p>
          <a:p>
            <a:pPr lvl="4"/>
            <a:r>
              <a:rPr lang="de-CH" noProof="0" dirty="0"/>
              <a:t>Fünfte Ebene</a:t>
            </a:r>
          </a:p>
        </p:txBody>
      </p:sp>
      <p:sp>
        <p:nvSpPr>
          <p:cNvPr id="4" name="Datumsplatzhalter 3"/>
          <p:cNvSpPr>
            <a:spLocks noGrp="1"/>
          </p:cNvSpPr>
          <p:nvPr>
            <p:ph type="dt" sz="half" idx="2"/>
          </p:nvPr>
        </p:nvSpPr>
        <p:spPr>
          <a:xfrm>
            <a:off x="9336360" y="434133"/>
            <a:ext cx="2088232" cy="108000"/>
          </a:xfrm>
          <a:prstGeom prst="rect">
            <a:avLst/>
          </a:prstGeom>
        </p:spPr>
        <p:txBody>
          <a:bodyPr vert="horz" lIns="0" tIns="0" rIns="0" bIns="0" rtlCol="0" anchor="t" anchorCtr="0"/>
          <a:lstStyle>
            <a:lvl1pPr algn="l">
              <a:defRPr sz="820" baseline="0">
                <a:solidFill>
                  <a:schemeClr val="tx1"/>
                </a:solidFill>
              </a:defRPr>
            </a:lvl1pPr>
          </a:lstStyle>
          <a:p>
            <a:r>
              <a:rPr lang="de-CH" dirty="0"/>
              <a:t>2. November 2023</a:t>
            </a:r>
          </a:p>
        </p:txBody>
      </p:sp>
      <p:sp>
        <p:nvSpPr>
          <p:cNvPr id="5" name="Fußzeilenplatzhalter 4"/>
          <p:cNvSpPr>
            <a:spLocks noGrp="1"/>
          </p:cNvSpPr>
          <p:nvPr>
            <p:ph type="ftr" sz="quarter" idx="3"/>
          </p:nvPr>
        </p:nvSpPr>
        <p:spPr>
          <a:xfrm>
            <a:off x="9336360" y="297071"/>
            <a:ext cx="2088232" cy="124409"/>
          </a:xfrm>
          <a:prstGeom prst="rect">
            <a:avLst/>
          </a:prstGeom>
        </p:spPr>
        <p:txBody>
          <a:bodyPr vert="horz" lIns="0" tIns="0" rIns="0" bIns="0" rtlCol="0" anchor="b" anchorCtr="0"/>
          <a:lstStyle>
            <a:lvl1pPr algn="l">
              <a:defRPr sz="820" baseline="0">
                <a:solidFill>
                  <a:schemeClr val="tx1"/>
                </a:solidFill>
              </a:defRPr>
            </a:lvl1pPr>
          </a:lstStyle>
          <a:p>
            <a:r>
              <a:rPr lang="de-CH" dirty="0"/>
              <a:t>Klassifizierung: intern / vertraulich / geheim</a:t>
            </a:r>
          </a:p>
        </p:txBody>
      </p:sp>
      <p:sp>
        <p:nvSpPr>
          <p:cNvPr id="6" name="Foliennummernplatzhalter 5"/>
          <p:cNvSpPr>
            <a:spLocks noGrp="1"/>
          </p:cNvSpPr>
          <p:nvPr>
            <p:ph type="sldNum" sz="quarter" idx="4"/>
          </p:nvPr>
        </p:nvSpPr>
        <p:spPr>
          <a:xfrm>
            <a:off x="11496600" y="297072"/>
            <a:ext cx="321625" cy="108000"/>
          </a:xfrm>
          <a:prstGeom prst="rect">
            <a:avLst/>
          </a:prstGeom>
        </p:spPr>
        <p:txBody>
          <a:bodyPr vert="horz" lIns="0" tIns="0" rIns="0" bIns="0" rtlCol="0" anchor="t" anchorCtr="0"/>
          <a:lstStyle>
            <a:lvl1pPr algn="r">
              <a:defRPr sz="820" baseline="0">
                <a:solidFill>
                  <a:schemeClr val="tx1"/>
                </a:solidFill>
              </a:defRPr>
            </a:lvl1pPr>
          </a:lstStyle>
          <a:p>
            <a:fld id="{442AD375-037F-43D0-B059-5172DA06796A}" type="slidenum">
              <a:rPr lang="de-CH" smtClean="0"/>
              <a:pPr/>
              <a:t>‹N°›</a:t>
            </a:fld>
            <a:endParaRPr lang="de-CH" dirty="0"/>
          </a:p>
        </p:txBody>
      </p:sp>
      <p:pic>
        <p:nvPicPr>
          <p:cNvPr id="13" name="Grafik 12">
            <a:extLst>
              <a:ext uri="{FF2B5EF4-FFF2-40B4-BE49-F238E27FC236}">
                <a16:creationId xmlns:a16="http://schemas.microsoft.com/office/drawing/2014/main" id="{BFEC6ACA-7650-4DEA-B34E-89DC63F8CE64}"/>
              </a:ext>
            </a:extLst>
          </p:cNvPr>
          <p:cNvPicPr>
            <a:picLocks noChangeAspect="1"/>
          </p:cNvPicPr>
          <p:nvPr userDrawn="1"/>
        </p:nvPicPr>
        <p:blipFill>
          <a:blip r:embed="rId17" cstate="print">
            <a:extLst>
              <a:ext uri="{28A0092B-C50C-407E-A947-70E740481C1C}">
                <a14:useLocalDpi xmlns:a14="http://schemas.microsoft.com/office/drawing/2010/main" val="0"/>
              </a:ext>
            </a:extLst>
          </a:blip>
          <a:stretch>
            <a:fillRect/>
          </a:stretch>
        </p:blipFill>
        <p:spPr>
          <a:xfrm>
            <a:off x="293151" y="181525"/>
            <a:ext cx="1484308" cy="695266"/>
          </a:xfrm>
          <a:prstGeom prst="rect">
            <a:avLst/>
          </a:prstGeom>
        </p:spPr>
      </p:pic>
    </p:spTree>
    <p:extLst>
      <p:ext uri="{BB962C8B-B14F-4D97-AF65-F5344CB8AC3E}">
        <p14:creationId xmlns:p14="http://schemas.microsoft.com/office/powerpoint/2010/main" val="1011663896"/>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58" r:id="rId3"/>
    <p:sldLayoutId id="2147483669" r:id="rId4"/>
    <p:sldLayoutId id="2147483671" r:id="rId5"/>
    <p:sldLayoutId id="2147483672" r:id="rId6"/>
    <p:sldLayoutId id="2147483668" r:id="rId7"/>
    <p:sldLayoutId id="2147483659" r:id="rId8"/>
    <p:sldLayoutId id="2147483673" r:id="rId9"/>
    <p:sldLayoutId id="2147483661" r:id="rId10"/>
    <p:sldLayoutId id="2147483674" r:id="rId11"/>
    <p:sldLayoutId id="2147483675" r:id="rId12"/>
    <p:sldLayoutId id="2147483665" r:id="rId13"/>
    <p:sldLayoutId id="2147483663" r:id="rId14"/>
    <p:sldLayoutId id="2147483664" r:id="rId15"/>
  </p:sldLayoutIdLst>
  <p:hf hdr="0" ftr="0"/>
  <p:txStyles>
    <p:titleStyle>
      <a:lvl1pPr algn="l" defTabSz="447675" rtl="0" eaLnBrk="1" latinLnBrk="0" hangingPunct="1">
        <a:lnSpc>
          <a:spcPct val="100000"/>
        </a:lnSpc>
        <a:spcBef>
          <a:spcPct val="0"/>
        </a:spcBef>
        <a:buNone/>
        <a:defRPr sz="3400" kern="1200">
          <a:solidFill>
            <a:schemeClr val="tx1"/>
          </a:solidFill>
          <a:latin typeface="+mj-lt"/>
          <a:ea typeface="+mj-ea"/>
          <a:cs typeface="+mj-cs"/>
        </a:defRPr>
      </a:lvl1pPr>
    </p:titleStyle>
    <p:bodyStyle>
      <a:lvl1pPr marL="0" indent="0" algn="l" defTabSz="449263" rtl="0" eaLnBrk="1" latinLnBrk="0" hangingPunct="1">
        <a:lnSpc>
          <a:spcPct val="105000"/>
        </a:lnSpc>
        <a:spcBef>
          <a:spcPts val="0"/>
        </a:spcBef>
        <a:buFont typeface="Arial" panose="020B0604020202020204" pitchFamily="34" charset="0"/>
        <a:buNone/>
        <a:defRPr sz="2600" kern="1200">
          <a:solidFill>
            <a:schemeClr val="tx1"/>
          </a:solidFill>
          <a:latin typeface="+mn-lt"/>
          <a:ea typeface="+mn-ea"/>
          <a:cs typeface="+mn-cs"/>
        </a:defRPr>
      </a:lvl1pPr>
      <a:lvl2pPr marL="357188" indent="-357188" algn="l" defTabSz="449263" rtl="0" eaLnBrk="1" latinLnBrk="0" hangingPunct="1">
        <a:lnSpc>
          <a:spcPct val="105000"/>
        </a:lnSpc>
        <a:spcBef>
          <a:spcPts val="0"/>
        </a:spcBef>
        <a:buFont typeface="Arial" panose="020B0604020202020204" pitchFamily="34" charset="0"/>
        <a:buChar char="‒"/>
        <a:defRPr sz="2600" kern="1200">
          <a:solidFill>
            <a:schemeClr val="tx1"/>
          </a:solidFill>
          <a:latin typeface="+mn-lt"/>
          <a:ea typeface="+mn-ea"/>
          <a:cs typeface="+mn-cs"/>
        </a:defRPr>
      </a:lvl2pPr>
      <a:lvl3pPr marL="715963" indent="-358775" algn="l" defTabSz="449263" rtl="0" eaLnBrk="1" latinLnBrk="0" hangingPunct="1">
        <a:lnSpc>
          <a:spcPct val="105000"/>
        </a:lnSpc>
        <a:spcBef>
          <a:spcPts val="0"/>
        </a:spcBef>
        <a:buFont typeface="Arial" panose="020B0604020202020204" pitchFamily="34" charset="0"/>
        <a:buChar char="‒"/>
        <a:defRPr sz="2600" kern="1200">
          <a:solidFill>
            <a:schemeClr val="tx1"/>
          </a:solidFill>
          <a:latin typeface="+mn-lt"/>
          <a:ea typeface="+mn-ea"/>
          <a:cs typeface="+mn-cs"/>
        </a:defRPr>
      </a:lvl3pPr>
      <a:lvl4pPr marL="1079500" indent="-363538" algn="l" defTabSz="449263" rtl="0" eaLnBrk="1" latinLnBrk="0" hangingPunct="1">
        <a:lnSpc>
          <a:spcPct val="105000"/>
        </a:lnSpc>
        <a:spcBef>
          <a:spcPts val="0"/>
        </a:spcBef>
        <a:buFont typeface="Arial" panose="020B0604020202020204" pitchFamily="34" charset="0"/>
        <a:buChar char="‒"/>
        <a:defRPr sz="2600" kern="1200">
          <a:solidFill>
            <a:schemeClr val="tx1"/>
          </a:solidFill>
          <a:latin typeface="+mn-lt"/>
          <a:ea typeface="+mn-ea"/>
          <a:cs typeface="+mn-cs"/>
        </a:defRPr>
      </a:lvl4pPr>
      <a:lvl5pPr marL="1436688" indent="-357188" algn="l" defTabSz="449263" rtl="0" eaLnBrk="1" latinLnBrk="0" hangingPunct="1">
        <a:lnSpc>
          <a:spcPct val="105000"/>
        </a:lnSpc>
        <a:spcBef>
          <a:spcPts val="0"/>
        </a:spcBef>
        <a:buFont typeface="Arial" panose="020B0604020202020204" pitchFamily="34" charset="0"/>
        <a:buChar char="‒"/>
        <a:defRPr sz="2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529" userDrawn="1">
          <p15:clr>
            <a:srgbClr val="F26B43"/>
          </p15:clr>
        </p15:guide>
        <p15:guide id="2" pos="3840" userDrawn="1">
          <p15:clr>
            <a:srgbClr val="F26B43"/>
          </p15:clr>
        </p15:guide>
        <p15:guide id="3" pos="5881" userDrawn="1">
          <p15:clr>
            <a:srgbClr val="F26B43"/>
          </p15:clr>
        </p15:guide>
        <p15:guide id="4" pos="7447" userDrawn="1">
          <p15:clr>
            <a:srgbClr val="F26B43"/>
          </p15:clr>
        </p15:guide>
        <p15:guide id="5" orient="horz" pos="675" userDrawn="1">
          <p15:clr>
            <a:srgbClr val="F26B43"/>
          </p15:clr>
        </p15:guide>
        <p15:guide id="6" orient="horz" pos="1167"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8.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8.xml"/><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Grafik 14"/>
          <p:cNvPicPr>
            <a:picLocks noChangeAspect="1"/>
          </p:cNvPicPr>
          <p:nvPr/>
        </p:nvPicPr>
        <p:blipFill>
          <a:blip r:embed="rId2"/>
          <a:stretch>
            <a:fillRect/>
          </a:stretch>
        </p:blipFill>
        <p:spPr>
          <a:xfrm>
            <a:off x="0" y="956990"/>
            <a:ext cx="12192000" cy="5901010"/>
          </a:xfrm>
          <a:prstGeom prst="rect">
            <a:avLst/>
          </a:prstGeom>
        </p:spPr>
      </p:pic>
      <p:sp>
        <p:nvSpPr>
          <p:cNvPr id="2" name="Titel 1">
            <a:extLst>
              <a:ext uri="{FF2B5EF4-FFF2-40B4-BE49-F238E27FC236}">
                <a16:creationId xmlns:a16="http://schemas.microsoft.com/office/drawing/2014/main" id="{DA7CC7FC-9400-45C0-AEE5-559DC7B81768}"/>
              </a:ext>
            </a:extLst>
          </p:cNvPr>
          <p:cNvSpPr>
            <a:spLocks noGrp="1"/>
          </p:cNvSpPr>
          <p:nvPr>
            <p:ph type="ctrTitle"/>
          </p:nvPr>
        </p:nvSpPr>
        <p:spPr>
          <a:xfrm>
            <a:off x="839788" y="2132856"/>
            <a:ext cx="9792716" cy="1558082"/>
          </a:xfrm>
        </p:spPr>
        <p:txBody>
          <a:bodyPr/>
          <a:lstStyle/>
          <a:p>
            <a:r>
              <a:rPr lang="de-CH" dirty="0">
                <a:solidFill>
                  <a:schemeClr val="bg1">
                    <a:lumMod val="75000"/>
                  </a:schemeClr>
                </a:solidFill>
              </a:rPr>
              <a:t>Windenergie   im Kanton Bern</a:t>
            </a:r>
          </a:p>
        </p:txBody>
      </p:sp>
      <p:sp>
        <p:nvSpPr>
          <p:cNvPr id="3" name="Untertitel 2">
            <a:extLst>
              <a:ext uri="{FF2B5EF4-FFF2-40B4-BE49-F238E27FC236}">
                <a16:creationId xmlns:a16="http://schemas.microsoft.com/office/drawing/2014/main" id="{E59A757E-70E0-440F-BEA8-B72E48DC1E08}"/>
              </a:ext>
            </a:extLst>
          </p:cNvPr>
          <p:cNvSpPr>
            <a:spLocks noGrp="1"/>
          </p:cNvSpPr>
          <p:nvPr>
            <p:ph type="subTitle" idx="1"/>
          </p:nvPr>
        </p:nvSpPr>
        <p:spPr>
          <a:xfrm>
            <a:off x="839788" y="3757613"/>
            <a:ext cx="10008740" cy="1500187"/>
          </a:xfrm>
        </p:spPr>
        <p:txBody>
          <a:bodyPr/>
          <a:lstStyle/>
          <a:p>
            <a:r>
              <a:rPr lang="de-CH" dirty="0">
                <a:solidFill>
                  <a:srgbClr val="FFFF00"/>
                </a:solidFill>
              </a:rPr>
              <a:t>Raumplanerische Rahmenbedingungen</a:t>
            </a:r>
          </a:p>
        </p:txBody>
      </p:sp>
      <p:sp>
        <p:nvSpPr>
          <p:cNvPr id="7" name="Textplatzhalter 6">
            <a:extLst>
              <a:ext uri="{FF2B5EF4-FFF2-40B4-BE49-F238E27FC236}">
                <a16:creationId xmlns:a16="http://schemas.microsoft.com/office/drawing/2014/main" id="{45A35C26-D12A-492B-A8DF-81748A6A7144}"/>
              </a:ext>
            </a:extLst>
          </p:cNvPr>
          <p:cNvSpPr>
            <a:spLocks noGrp="1"/>
          </p:cNvSpPr>
          <p:nvPr>
            <p:ph type="body" sz="quarter" idx="13"/>
          </p:nvPr>
        </p:nvSpPr>
        <p:spPr/>
        <p:txBody>
          <a:bodyPr/>
          <a:lstStyle/>
          <a:p>
            <a:r>
              <a:rPr lang="de-CH" noProof="0" dirty="0"/>
              <a:t>Konferenz Windenergie Pro Eole </a:t>
            </a:r>
            <a:r>
              <a:rPr lang="de-CH" noProof="0" dirty="0" err="1"/>
              <a:t>Berne</a:t>
            </a:r>
            <a:endParaRPr lang="de-CH" dirty="0"/>
          </a:p>
          <a:p>
            <a:endParaRPr lang="de-CH" dirty="0"/>
          </a:p>
        </p:txBody>
      </p:sp>
      <p:sp>
        <p:nvSpPr>
          <p:cNvPr id="8" name="Textplatzhalter 7">
            <a:extLst>
              <a:ext uri="{FF2B5EF4-FFF2-40B4-BE49-F238E27FC236}">
                <a16:creationId xmlns:a16="http://schemas.microsoft.com/office/drawing/2014/main" id="{ACD0557C-B142-4A0C-83B1-40038037FA5F}"/>
              </a:ext>
            </a:extLst>
          </p:cNvPr>
          <p:cNvSpPr>
            <a:spLocks noGrp="1"/>
          </p:cNvSpPr>
          <p:nvPr>
            <p:ph type="body" sz="quarter" idx="14"/>
          </p:nvPr>
        </p:nvSpPr>
        <p:spPr/>
        <p:txBody>
          <a:bodyPr/>
          <a:lstStyle/>
          <a:p>
            <a:r>
              <a:rPr lang="de-CH" dirty="0">
                <a:solidFill>
                  <a:srgbClr val="FFFF00"/>
                </a:solidFill>
              </a:rPr>
              <a:t>Barbara Ringgenberg</a:t>
            </a:r>
          </a:p>
          <a:p>
            <a:r>
              <a:rPr lang="de-CH" dirty="0">
                <a:solidFill>
                  <a:srgbClr val="FFFF00"/>
                </a:solidFill>
              </a:rPr>
              <a:t>Amt für Gemeinden und Raumordnung, Abteilung Kantonsplanung</a:t>
            </a:r>
          </a:p>
        </p:txBody>
      </p:sp>
    </p:spTree>
    <p:extLst>
      <p:ext uri="{BB962C8B-B14F-4D97-AF65-F5344CB8AC3E}">
        <p14:creationId xmlns:p14="http://schemas.microsoft.com/office/powerpoint/2010/main" val="38282481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a:t>Wie wurde geplant? </a:t>
            </a:r>
            <a:r>
              <a:rPr lang="de-CH" sz="2000"/>
              <a:t>3/3</a:t>
            </a:r>
            <a:endParaRPr lang="de-CH" sz="2000" dirty="0"/>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838200" y="1852613"/>
            <a:ext cx="7778079" cy="4672731"/>
          </a:xfrm>
        </p:spPr>
        <p:txBody>
          <a:bodyPr/>
          <a:lstStyle/>
          <a:p>
            <a:r>
              <a:rPr lang="de-CH"/>
              <a:t>Sichtbarkeitsanalyse:</a:t>
            </a:r>
          </a:p>
          <a:p>
            <a:pPr lvl="1"/>
            <a:r>
              <a:rPr lang="de-CH"/>
              <a:t>Nabenhöhe 125 m, Rotordurchmesser 115 m</a:t>
            </a:r>
          </a:p>
          <a:p>
            <a:pPr lvl="1"/>
            <a:r>
              <a:rPr lang="de-CH"/>
              <a:t>4 Distanzbereiche: 500 m, 2’500 m, 5 km, 10 km</a:t>
            </a:r>
          </a:p>
          <a:p>
            <a:pPr lvl="1"/>
            <a:r>
              <a:rPr lang="de-CH"/>
              <a:t>Regional bedeutende Aussichtspunkte, z.B. Chutzenturm, Gurten, Bantiger u.a.</a:t>
            </a:r>
          </a:p>
          <a:p>
            <a:pPr lvl="2"/>
            <a:endParaRPr lang="de-CH"/>
          </a:p>
          <a:p>
            <a:r>
              <a:rPr lang="de-CH"/>
              <a:t>→ In Kernzone bis 0.5 km und Nachbereich 0.5 bis 2.5 km: Für rund 10’500 Einwohner deutlich wahrnehmbar</a:t>
            </a:r>
          </a:p>
          <a:p>
            <a:r>
              <a:rPr lang="de-CH"/>
              <a:t>→ Fernsicht: Wahrnehmbar ev. vom Bantiger</a:t>
            </a:r>
            <a:endParaRPr lang="de-CH" dirty="0"/>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10</a:t>
            </a:fld>
            <a:endParaRPr lang="de-CH" dirty="0"/>
          </a:p>
        </p:txBody>
      </p:sp>
      <p:pic>
        <p:nvPicPr>
          <p:cNvPr id="11" name="Grafik 10"/>
          <p:cNvPicPr>
            <a:picLocks noChangeAspect="1"/>
          </p:cNvPicPr>
          <p:nvPr/>
        </p:nvPicPr>
        <p:blipFill>
          <a:blip r:embed="rId3"/>
          <a:stretch>
            <a:fillRect/>
          </a:stretch>
        </p:blipFill>
        <p:spPr>
          <a:xfrm>
            <a:off x="8888356" y="1071564"/>
            <a:ext cx="2929870" cy="5309764"/>
          </a:xfrm>
          <a:prstGeom prst="rect">
            <a:avLst/>
          </a:prstGeom>
        </p:spPr>
      </p:pic>
      <p:sp>
        <p:nvSpPr>
          <p:cNvPr id="7" name="Datumsplatzhalter 6"/>
          <p:cNvSpPr>
            <a:spLocks noGrp="1"/>
          </p:cNvSpPr>
          <p:nvPr>
            <p:ph type="dt" sz="half" idx="10"/>
          </p:nvPr>
        </p:nvSpPr>
        <p:spPr>
          <a:xfrm>
            <a:off x="9336360" y="332656"/>
            <a:ext cx="2088232" cy="108000"/>
          </a:xfrm>
        </p:spPr>
        <p:txBody>
          <a:bodyPr/>
          <a:lstStyle/>
          <a:p>
            <a:r>
              <a:rPr lang="de-CH" dirty="0"/>
              <a:t>15. November 2023</a:t>
            </a:r>
          </a:p>
        </p:txBody>
      </p:sp>
    </p:spTree>
    <p:extLst>
      <p:ext uri="{BB962C8B-B14F-4D97-AF65-F5344CB8AC3E}">
        <p14:creationId xmlns:p14="http://schemas.microsoft.com/office/powerpoint/2010/main" val="213238216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Ergebnis?</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838200" y="1852613"/>
            <a:ext cx="7778079" cy="4672731"/>
          </a:xfrm>
        </p:spPr>
        <p:txBody>
          <a:bodyPr/>
          <a:lstStyle/>
          <a:p>
            <a:r>
              <a:rPr lang="de-CH" dirty="0"/>
              <a:t>Nach Begehungen und Priorisierungen:</a:t>
            </a:r>
          </a:p>
          <a:p>
            <a:r>
              <a:rPr lang="de-CH" dirty="0"/>
              <a:t>P8 Frienisberg Ost → R4 Lindechwald-Kohlholz:</a:t>
            </a:r>
          </a:p>
          <a:p>
            <a:endParaRPr lang="de-CH" dirty="0"/>
          </a:p>
          <a:p>
            <a:pPr lvl="1"/>
            <a:r>
              <a:rPr lang="de-CH" dirty="0"/>
              <a:t>Aus landschaftlicher Sicht denkbar</a:t>
            </a:r>
          </a:p>
          <a:p>
            <a:pPr lvl="1"/>
            <a:endParaRPr lang="de-CH" dirty="0"/>
          </a:p>
          <a:p>
            <a:pPr lvl="1"/>
            <a:r>
              <a:rPr lang="de-CH" dirty="0"/>
              <a:t>Perimeter ist mit Planung eines konkreten Projektes abzustimmen (Nutzungsplanung)</a:t>
            </a:r>
          </a:p>
          <a:p>
            <a:pPr lvl="1"/>
            <a:endParaRPr lang="de-CH" dirty="0"/>
          </a:p>
          <a:p>
            <a:pPr lvl="1"/>
            <a:r>
              <a:rPr lang="de-CH" dirty="0"/>
              <a:t>Ausgewogenes Verhältnis Wald / offene Landschaft finden</a:t>
            </a:r>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11</a:t>
            </a:fld>
            <a:endParaRPr lang="de-CH" dirty="0"/>
          </a:p>
        </p:txBody>
      </p:sp>
      <p:pic>
        <p:nvPicPr>
          <p:cNvPr id="13" name="Grafik 12"/>
          <p:cNvPicPr>
            <a:picLocks noChangeAspect="1"/>
          </p:cNvPicPr>
          <p:nvPr/>
        </p:nvPicPr>
        <p:blipFill>
          <a:blip r:embed="rId3"/>
          <a:stretch>
            <a:fillRect/>
          </a:stretch>
        </p:blipFill>
        <p:spPr>
          <a:xfrm>
            <a:off x="8750747" y="1071564"/>
            <a:ext cx="3067478" cy="5591955"/>
          </a:xfrm>
          <a:prstGeom prst="rect">
            <a:avLst/>
          </a:prstGeom>
        </p:spPr>
      </p:pic>
      <p:sp>
        <p:nvSpPr>
          <p:cNvPr id="7" name="Datumsplatzhalter 6"/>
          <p:cNvSpPr>
            <a:spLocks noGrp="1"/>
          </p:cNvSpPr>
          <p:nvPr>
            <p:ph type="dt" sz="half" idx="10"/>
          </p:nvPr>
        </p:nvSpPr>
        <p:spPr>
          <a:xfrm>
            <a:off x="9336360" y="332656"/>
            <a:ext cx="2088232" cy="108000"/>
          </a:xfrm>
        </p:spPr>
        <p:txBody>
          <a:bodyPr/>
          <a:lstStyle/>
          <a:p>
            <a:r>
              <a:rPr lang="de-CH" dirty="0"/>
              <a:t>15. November 2023</a:t>
            </a:r>
          </a:p>
        </p:txBody>
      </p:sp>
    </p:spTree>
    <p:extLst>
      <p:ext uri="{BB962C8B-B14F-4D97-AF65-F5344CB8AC3E}">
        <p14:creationId xmlns:p14="http://schemas.microsoft.com/office/powerpoint/2010/main" val="13187975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Regionaler Richtplan Regionalkonferenz Bern-Mittelland</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5591944" y="1852613"/>
            <a:ext cx="6226281" cy="4672731"/>
          </a:xfrm>
        </p:spPr>
        <p:txBody>
          <a:bodyPr/>
          <a:lstStyle/>
          <a:p>
            <a:r>
              <a:rPr lang="de-CH" dirty="0"/>
              <a:t>R4 </a:t>
            </a:r>
            <a:r>
              <a:rPr lang="de-CH" b="1" dirty="0"/>
              <a:t>Regionales Windenergiegebiet </a:t>
            </a:r>
            <a:r>
              <a:rPr lang="de-CH" dirty="0"/>
              <a:t>Lindechwald-Kohlholz</a:t>
            </a:r>
          </a:p>
          <a:p>
            <a:r>
              <a:rPr lang="de-CH" dirty="0"/>
              <a:t>(Diemerswil, Kirchlindach, Meikirch, Münchenbuchsee</a:t>
            </a:r>
          </a:p>
          <a:p>
            <a:endParaRPr lang="de-CH" dirty="0"/>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12</a:t>
            </a:fld>
            <a:endParaRPr lang="de-CH" dirty="0"/>
          </a:p>
        </p:txBody>
      </p:sp>
      <p:pic>
        <p:nvPicPr>
          <p:cNvPr id="9" name="Grafik 8"/>
          <p:cNvPicPr>
            <a:picLocks noChangeAspect="1"/>
          </p:cNvPicPr>
          <p:nvPr/>
        </p:nvPicPr>
        <p:blipFill>
          <a:blip r:embed="rId3"/>
          <a:stretch>
            <a:fillRect/>
          </a:stretch>
        </p:blipFill>
        <p:spPr>
          <a:xfrm>
            <a:off x="838200" y="1774053"/>
            <a:ext cx="4286848" cy="4829849"/>
          </a:xfrm>
          <a:prstGeom prst="rect">
            <a:avLst/>
          </a:prstGeom>
        </p:spPr>
      </p:pic>
      <p:sp>
        <p:nvSpPr>
          <p:cNvPr id="7" name="Datumsplatzhalter 6"/>
          <p:cNvSpPr>
            <a:spLocks noGrp="1"/>
          </p:cNvSpPr>
          <p:nvPr>
            <p:ph type="dt" sz="half" idx="10"/>
          </p:nvPr>
        </p:nvSpPr>
        <p:spPr/>
        <p:txBody>
          <a:bodyPr/>
          <a:lstStyle/>
          <a:p>
            <a:r>
              <a:rPr lang="de-CH" dirty="0"/>
              <a:t>15. November 2023</a:t>
            </a:r>
          </a:p>
        </p:txBody>
      </p:sp>
    </p:spTree>
    <p:extLst>
      <p:ext uri="{BB962C8B-B14F-4D97-AF65-F5344CB8AC3E}">
        <p14:creationId xmlns:p14="http://schemas.microsoft.com/office/powerpoint/2010/main" val="84652252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Kantonaler Richtplan</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5591944" y="1852613"/>
            <a:ext cx="6226281" cy="4672731"/>
          </a:xfrm>
        </p:spPr>
        <p:txBody>
          <a:bodyPr/>
          <a:lstStyle/>
          <a:p>
            <a:r>
              <a:rPr lang="de-CH" b="1" dirty="0"/>
              <a:t>Kantonales</a:t>
            </a:r>
            <a:r>
              <a:rPr lang="de-CH" dirty="0"/>
              <a:t> </a:t>
            </a:r>
            <a:r>
              <a:rPr lang="de-CH" b="1" dirty="0"/>
              <a:t>Windenergiegebiet</a:t>
            </a:r>
            <a:r>
              <a:rPr lang="de-CH" dirty="0"/>
              <a:t> gemäss regionalem Richtplan:</a:t>
            </a:r>
            <a:endParaRPr lang="de-CH" b="1" dirty="0"/>
          </a:p>
          <a:p>
            <a:r>
              <a:rPr lang="de-CH" dirty="0"/>
              <a:t>S17 Lindental-Kohlholz</a:t>
            </a:r>
          </a:p>
          <a:p>
            <a:r>
              <a:rPr lang="de-CH" dirty="0"/>
              <a:t>(Diemerswil, Kirchlindach, Meikirch, Münchenbuchsee)</a:t>
            </a:r>
          </a:p>
          <a:p>
            <a:endParaRPr lang="de-CH" dirty="0"/>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13</a:t>
            </a:fld>
            <a:endParaRPr lang="de-CH" dirty="0"/>
          </a:p>
        </p:txBody>
      </p:sp>
      <p:pic>
        <p:nvPicPr>
          <p:cNvPr id="8" name="Grafik 7"/>
          <p:cNvPicPr>
            <a:picLocks noChangeAspect="1"/>
          </p:cNvPicPr>
          <p:nvPr/>
        </p:nvPicPr>
        <p:blipFill>
          <a:blip r:embed="rId3"/>
          <a:stretch>
            <a:fillRect/>
          </a:stretch>
        </p:blipFill>
        <p:spPr>
          <a:xfrm>
            <a:off x="848256" y="1690690"/>
            <a:ext cx="4048690" cy="4839375"/>
          </a:xfrm>
          <a:prstGeom prst="rect">
            <a:avLst/>
          </a:prstGeom>
        </p:spPr>
      </p:pic>
      <p:sp>
        <p:nvSpPr>
          <p:cNvPr id="7" name="Datumsplatzhalter 6"/>
          <p:cNvSpPr>
            <a:spLocks noGrp="1"/>
          </p:cNvSpPr>
          <p:nvPr>
            <p:ph type="dt" sz="half" idx="10"/>
          </p:nvPr>
        </p:nvSpPr>
        <p:spPr>
          <a:xfrm>
            <a:off x="9336360" y="332656"/>
            <a:ext cx="2088232" cy="108000"/>
          </a:xfrm>
        </p:spPr>
        <p:txBody>
          <a:bodyPr/>
          <a:lstStyle/>
          <a:p>
            <a:r>
              <a:rPr lang="de-CH" dirty="0"/>
              <a:t>15. November 2023</a:t>
            </a:r>
          </a:p>
        </p:txBody>
      </p:sp>
    </p:spTree>
    <p:extLst>
      <p:ext uri="{BB962C8B-B14F-4D97-AF65-F5344CB8AC3E}">
        <p14:creationId xmlns:p14="http://schemas.microsoft.com/office/powerpoint/2010/main" val="381947182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Nächster Schritt für Realisierung </a:t>
            </a:r>
            <a:r>
              <a:rPr lang="de-CH" sz="2000" dirty="0"/>
              <a:t>1/3</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838200" y="1852613"/>
            <a:ext cx="7778079" cy="4672731"/>
          </a:xfrm>
        </p:spPr>
        <p:txBody>
          <a:bodyPr/>
          <a:lstStyle/>
          <a:p>
            <a:r>
              <a:rPr lang="de-CH" dirty="0">
                <a:solidFill>
                  <a:schemeClr val="bg1">
                    <a:lumMod val="65000"/>
                  </a:schemeClr>
                </a:solidFill>
              </a:rPr>
              <a:t>Die Realisierung von Windenergieanlagen erfordert folgende Verfahren:</a:t>
            </a:r>
          </a:p>
          <a:p>
            <a:endParaRPr lang="de-CH" dirty="0"/>
          </a:p>
          <a:p>
            <a:pPr lvl="1"/>
            <a:r>
              <a:rPr lang="de-CH" dirty="0">
                <a:solidFill>
                  <a:schemeClr val="bg1">
                    <a:lumMod val="65000"/>
                  </a:schemeClr>
                </a:solidFill>
              </a:rPr>
              <a:t>Windenergieprüfräume: Kantonaler Richtplan C21</a:t>
            </a:r>
          </a:p>
          <a:p>
            <a:pPr lvl="1"/>
            <a:endParaRPr lang="de-CH" dirty="0">
              <a:solidFill>
                <a:schemeClr val="bg1">
                  <a:lumMod val="65000"/>
                </a:schemeClr>
              </a:solidFill>
            </a:endParaRPr>
          </a:p>
          <a:p>
            <a:pPr lvl="1"/>
            <a:r>
              <a:rPr lang="de-CH" dirty="0">
                <a:solidFill>
                  <a:schemeClr val="bg1">
                    <a:lumMod val="65000"/>
                  </a:schemeClr>
                </a:solidFill>
              </a:rPr>
              <a:t>Windenergiegebiete: Regionale Richtplanungen</a:t>
            </a:r>
          </a:p>
          <a:p>
            <a:pPr lvl="1"/>
            <a:endParaRPr lang="de-CH" dirty="0"/>
          </a:p>
          <a:p>
            <a:pPr lvl="1"/>
            <a:r>
              <a:rPr lang="de-CH" dirty="0"/>
              <a:t>Windenergiestandorte: </a:t>
            </a:r>
            <a:r>
              <a:rPr lang="de-CH" b="1" dirty="0"/>
              <a:t>Überbauungsordnung</a:t>
            </a:r>
            <a:r>
              <a:rPr lang="de-CH" dirty="0"/>
              <a:t> (Kommunale Nutzungsplanung)</a:t>
            </a:r>
          </a:p>
          <a:p>
            <a:pPr lvl="1"/>
            <a:endParaRPr lang="de-CH" dirty="0"/>
          </a:p>
          <a:p>
            <a:pPr lvl="1"/>
            <a:r>
              <a:rPr lang="de-CH" dirty="0"/>
              <a:t>Windenergieanlage: </a:t>
            </a:r>
            <a:r>
              <a:rPr lang="de-CH" b="1" dirty="0"/>
              <a:t>Baubewilligungsverfahren</a:t>
            </a:r>
          </a:p>
          <a:p>
            <a:pPr lvl="2"/>
            <a:endParaRPr lang="de-CH" dirty="0"/>
          </a:p>
          <a:p>
            <a:endParaRPr lang="de-CH" dirty="0"/>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14</a:t>
            </a:fld>
            <a:endParaRPr lang="de-CH" dirty="0"/>
          </a:p>
        </p:txBody>
      </p:sp>
      <p:pic>
        <p:nvPicPr>
          <p:cNvPr id="7" name="Grafik 6"/>
          <p:cNvPicPr>
            <a:picLocks noChangeAspect="1"/>
          </p:cNvPicPr>
          <p:nvPr/>
        </p:nvPicPr>
        <p:blipFill>
          <a:blip r:embed="rId3"/>
          <a:stretch>
            <a:fillRect/>
          </a:stretch>
        </p:blipFill>
        <p:spPr>
          <a:xfrm>
            <a:off x="8689438" y="1071564"/>
            <a:ext cx="3128787" cy="4672731"/>
          </a:xfrm>
          <a:prstGeom prst="rect">
            <a:avLst/>
          </a:prstGeom>
        </p:spPr>
      </p:pic>
      <p:sp>
        <p:nvSpPr>
          <p:cNvPr id="8" name="Datumsplatzhalter 7"/>
          <p:cNvSpPr>
            <a:spLocks noGrp="1"/>
          </p:cNvSpPr>
          <p:nvPr>
            <p:ph type="dt" sz="half" idx="10"/>
          </p:nvPr>
        </p:nvSpPr>
        <p:spPr>
          <a:xfrm>
            <a:off x="9336360" y="332656"/>
            <a:ext cx="2088232" cy="108000"/>
          </a:xfrm>
        </p:spPr>
        <p:txBody>
          <a:bodyPr/>
          <a:lstStyle/>
          <a:p>
            <a:r>
              <a:rPr lang="de-CH" dirty="0"/>
              <a:t>15. November 2023</a:t>
            </a:r>
          </a:p>
        </p:txBody>
      </p:sp>
    </p:spTree>
    <p:extLst>
      <p:ext uri="{BB962C8B-B14F-4D97-AF65-F5344CB8AC3E}">
        <p14:creationId xmlns:p14="http://schemas.microsoft.com/office/powerpoint/2010/main" val="331981760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Nächster Schritt für Realisierung </a:t>
            </a:r>
            <a:r>
              <a:rPr lang="de-CH" sz="2000" dirty="0"/>
              <a:t>2/3</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838200" y="1852613"/>
            <a:ext cx="7796678" cy="5176787"/>
          </a:xfrm>
        </p:spPr>
        <p:txBody>
          <a:bodyPr/>
          <a:lstStyle/>
          <a:p>
            <a:r>
              <a:rPr lang="de-CH" dirty="0"/>
              <a:t>Standortgemeinde/n:</a:t>
            </a:r>
          </a:p>
          <a:p>
            <a:pPr lvl="1"/>
            <a:r>
              <a:rPr lang="de-CH" dirty="0"/>
              <a:t>Überbauungsordnung (Kommunale Nutzungs-planung): Planung Windenergiestandort</a:t>
            </a:r>
          </a:p>
          <a:p>
            <a:pPr marL="0" lvl="1" indent="0">
              <a:buNone/>
            </a:pPr>
            <a:endParaRPr lang="de-CH" dirty="0"/>
          </a:p>
          <a:p>
            <a:pPr marL="0" lvl="1" indent="0">
              <a:buNone/>
            </a:pPr>
            <a:r>
              <a:rPr lang="de-CH" dirty="0"/>
              <a:t>Bauherr:</a:t>
            </a:r>
          </a:p>
          <a:p>
            <a:pPr lvl="1"/>
            <a:r>
              <a:rPr lang="de-CH" dirty="0"/>
              <a:t>Baubewilligungsunterlagen:</a:t>
            </a:r>
            <a:br>
              <a:rPr lang="de-CH" dirty="0"/>
            </a:br>
            <a:r>
              <a:rPr lang="de-CH" dirty="0"/>
              <a:t>Projektierung Windenergieanlage </a:t>
            </a:r>
          </a:p>
          <a:p>
            <a:pPr lvl="2"/>
            <a:endParaRPr lang="de-CH" dirty="0"/>
          </a:p>
          <a:p>
            <a:r>
              <a:rPr lang="de-CH" dirty="0"/>
              <a:t>Koordiniertes Verfahren möglich</a:t>
            </a:r>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15</a:t>
            </a:fld>
            <a:endParaRPr lang="de-CH" dirty="0"/>
          </a:p>
        </p:txBody>
      </p:sp>
      <p:pic>
        <p:nvPicPr>
          <p:cNvPr id="7" name="Grafik 6"/>
          <p:cNvPicPr>
            <a:picLocks noChangeAspect="1"/>
          </p:cNvPicPr>
          <p:nvPr/>
        </p:nvPicPr>
        <p:blipFill>
          <a:blip r:embed="rId3"/>
          <a:stretch>
            <a:fillRect/>
          </a:stretch>
        </p:blipFill>
        <p:spPr>
          <a:xfrm>
            <a:off x="8664102" y="1071564"/>
            <a:ext cx="3128787" cy="4672731"/>
          </a:xfrm>
          <a:prstGeom prst="rect">
            <a:avLst/>
          </a:prstGeom>
        </p:spPr>
      </p:pic>
      <p:sp>
        <p:nvSpPr>
          <p:cNvPr id="8" name="Datumsplatzhalter 7"/>
          <p:cNvSpPr>
            <a:spLocks noGrp="1"/>
          </p:cNvSpPr>
          <p:nvPr>
            <p:ph type="dt" sz="half" idx="10"/>
          </p:nvPr>
        </p:nvSpPr>
        <p:spPr>
          <a:xfrm>
            <a:off x="9336360" y="332656"/>
            <a:ext cx="2088232" cy="108000"/>
          </a:xfrm>
        </p:spPr>
        <p:txBody>
          <a:bodyPr/>
          <a:lstStyle/>
          <a:p>
            <a:r>
              <a:rPr lang="de-CH" dirty="0"/>
              <a:t>15. November 2023</a:t>
            </a:r>
          </a:p>
        </p:txBody>
      </p:sp>
    </p:spTree>
    <p:extLst>
      <p:ext uri="{BB962C8B-B14F-4D97-AF65-F5344CB8AC3E}">
        <p14:creationId xmlns:p14="http://schemas.microsoft.com/office/powerpoint/2010/main" val="270913471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Nächster Schritt für Realisierung </a:t>
            </a:r>
            <a:r>
              <a:rPr lang="de-CH" sz="2000" dirty="0"/>
              <a:t>3/3</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838200" y="1852613"/>
            <a:ext cx="7778079" cy="4672731"/>
          </a:xfrm>
        </p:spPr>
        <p:txBody>
          <a:bodyPr/>
          <a:lstStyle/>
          <a:p>
            <a:r>
              <a:rPr lang="de-CH" dirty="0"/>
              <a:t>Zu prüfende Themen (nicht abschliessend):</a:t>
            </a:r>
          </a:p>
          <a:p>
            <a:endParaRPr lang="de-CH" dirty="0"/>
          </a:p>
          <a:p>
            <a:pPr lvl="1"/>
            <a:r>
              <a:rPr lang="de-CH" dirty="0"/>
              <a:t>Abstand zu Siedlungen / Einzelgebäuden (Lärm)</a:t>
            </a:r>
          </a:p>
          <a:p>
            <a:pPr lvl="1"/>
            <a:r>
              <a:rPr lang="de-CH" dirty="0"/>
              <a:t>Abstand zu Schutzobjekten (Flora / Fauna, Landschaft, Denkmalschutz etc.)</a:t>
            </a:r>
          </a:p>
          <a:p>
            <a:pPr lvl="1"/>
            <a:r>
              <a:rPr lang="de-CH" dirty="0"/>
              <a:t>Berücksichtigung Flugsicherheit</a:t>
            </a:r>
          </a:p>
          <a:p>
            <a:pPr lvl="1"/>
            <a:r>
              <a:rPr lang="de-CH" dirty="0"/>
              <a:t>Einbettung in die Landschaft (Landschaftsschutz)</a:t>
            </a:r>
          </a:p>
          <a:p>
            <a:pPr lvl="1"/>
            <a:r>
              <a:rPr lang="de-CH" dirty="0"/>
              <a:t>Sicherstellung Erschliessung (Strasse / Strom)</a:t>
            </a:r>
          </a:p>
          <a:p>
            <a:pPr lvl="1"/>
            <a:endParaRPr lang="de-CH" dirty="0"/>
          </a:p>
          <a:p>
            <a:pPr marL="0" lvl="1" indent="0">
              <a:buNone/>
            </a:pPr>
            <a:r>
              <a:rPr lang="de-CH" dirty="0"/>
              <a:t>→ Planung der Anlagestandorte innerhalb des Windenergiegebietes R4 Lindechwald-Kohlholz</a:t>
            </a:r>
          </a:p>
          <a:p>
            <a:endParaRPr lang="de-CH" dirty="0"/>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16</a:t>
            </a:fld>
            <a:endParaRPr lang="de-CH" dirty="0"/>
          </a:p>
        </p:txBody>
      </p:sp>
      <p:pic>
        <p:nvPicPr>
          <p:cNvPr id="7" name="Grafik 6"/>
          <p:cNvPicPr>
            <a:picLocks noChangeAspect="1"/>
          </p:cNvPicPr>
          <p:nvPr/>
        </p:nvPicPr>
        <p:blipFill>
          <a:blip r:embed="rId3"/>
          <a:stretch>
            <a:fillRect/>
          </a:stretch>
        </p:blipFill>
        <p:spPr>
          <a:xfrm>
            <a:off x="8689438" y="1087972"/>
            <a:ext cx="3128787" cy="4672731"/>
          </a:xfrm>
          <a:prstGeom prst="rect">
            <a:avLst/>
          </a:prstGeom>
        </p:spPr>
      </p:pic>
      <p:sp>
        <p:nvSpPr>
          <p:cNvPr id="8" name="Datumsplatzhalter 7"/>
          <p:cNvSpPr>
            <a:spLocks noGrp="1"/>
          </p:cNvSpPr>
          <p:nvPr>
            <p:ph type="dt" sz="half" idx="10"/>
          </p:nvPr>
        </p:nvSpPr>
        <p:spPr>
          <a:xfrm>
            <a:off x="9336360" y="332656"/>
            <a:ext cx="2088232" cy="108000"/>
          </a:xfrm>
        </p:spPr>
        <p:txBody>
          <a:bodyPr/>
          <a:lstStyle/>
          <a:p>
            <a:r>
              <a:rPr lang="de-CH" dirty="0"/>
              <a:t>15. November 2023</a:t>
            </a:r>
          </a:p>
        </p:txBody>
      </p:sp>
    </p:spTree>
    <p:extLst>
      <p:ext uri="{BB962C8B-B14F-4D97-AF65-F5344CB8AC3E}">
        <p14:creationId xmlns:p14="http://schemas.microsoft.com/office/powerpoint/2010/main" val="1498649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Stand Realisierungen Kanton Bern</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838200" y="1852613"/>
            <a:ext cx="7634063" cy="4672731"/>
          </a:xfrm>
        </p:spPr>
        <p:txBody>
          <a:bodyPr/>
          <a:lstStyle/>
          <a:p>
            <a:r>
              <a:rPr lang="de-CH" dirty="0"/>
              <a:t>Ziel bis 2050 gemäss Konzept Windenergie</a:t>
            </a:r>
          </a:p>
          <a:p>
            <a:r>
              <a:rPr lang="de-CH" dirty="0"/>
              <a:t>des Bundes: 570 bis 1’770 GWh/a</a:t>
            </a:r>
          </a:p>
          <a:p>
            <a:endParaRPr lang="de-CH" dirty="0"/>
          </a:p>
          <a:p>
            <a:r>
              <a:rPr lang="de-CH" dirty="0"/>
              <a:t>Realisierter Windpark Mont Crosin / Mont Soleil:</a:t>
            </a:r>
          </a:p>
          <a:p>
            <a:r>
              <a:rPr lang="de-CH" dirty="0"/>
              <a:t>80 GWh/a</a:t>
            </a:r>
          </a:p>
          <a:p>
            <a:endParaRPr lang="de-CH" dirty="0"/>
          </a:p>
          <a:p>
            <a:pPr lvl="2"/>
            <a:endParaRPr lang="de-CH" dirty="0"/>
          </a:p>
          <a:p>
            <a:endParaRPr lang="de-CH" dirty="0"/>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17</a:t>
            </a:fld>
            <a:endParaRPr lang="de-CH" dirty="0"/>
          </a:p>
        </p:txBody>
      </p:sp>
      <p:pic>
        <p:nvPicPr>
          <p:cNvPr id="7" name="Grafik 6"/>
          <p:cNvPicPr>
            <a:picLocks noChangeAspect="1"/>
          </p:cNvPicPr>
          <p:nvPr/>
        </p:nvPicPr>
        <p:blipFill>
          <a:blip r:embed="rId3"/>
          <a:stretch>
            <a:fillRect/>
          </a:stretch>
        </p:blipFill>
        <p:spPr>
          <a:xfrm>
            <a:off x="8022043" y="1087972"/>
            <a:ext cx="3796182" cy="5293356"/>
          </a:xfrm>
          <a:prstGeom prst="rect">
            <a:avLst/>
          </a:prstGeom>
        </p:spPr>
      </p:pic>
      <p:sp>
        <p:nvSpPr>
          <p:cNvPr id="8" name="Datumsplatzhalter 7"/>
          <p:cNvSpPr>
            <a:spLocks noGrp="1"/>
          </p:cNvSpPr>
          <p:nvPr>
            <p:ph type="dt" sz="half" idx="10"/>
          </p:nvPr>
        </p:nvSpPr>
        <p:spPr>
          <a:xfrm>
            <a:off x="9336360" y="332656"/>
            <a:ext cx="2088232" cy="108000"/>
          </a:xfrm>
        </p:spPr>
        <p:txBody>
          <a:bodyPr/>
          <a:lstStyle/>
          <a:p>
            <a:r>
              <a:rPr lang="de-CH" dirty="0"/>
              <a:t>15. November 2023</a:t>
            </a:r>
          </a:p>
        </p:txBody>
      </p:sp>
    </p:spTree>
    <p:extLst>
      <p:ext uri="{BB962C8B-B14F-4D97-AF65-F5344CB8AC3E}">
        <p14:creationId xmlns:p14="http://schemas.microsoft.com/office/powerpoint/2010/main" val="25969726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Stand regionale Planungen Kanton Bern</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838200" y="1852613"/>
            <a:ext cx="7562055" cy="4672731"/>
          </a:xfrm>
        </p:spPr>
        <p:txBody>
          <a:bodyPr/>
          <a:lstStyle/>
          <a:p>
            <a:r>
              <a:rPr lang="de-CH" dirty="0"/>
              <a:t>Regionale Windgebiete genehmigt (FS):</a:t>
            </a:r>
          </a:p>
          <a:p>
            <a:pPr lvl="1"/>
            <a:r>
              <a:rPr lang="de-CH" dirty="0"/>
              <a:t>Jura bernois: 7 </a:t>
            </a:r>
            <a:r>
              <a:rPr lang="de-CH" sz="2000" dirty="0"/>
              <a:t>(Mont Crosin/ Mont Soleil realisiert)</a:t>
            </a:r>
          </a:p>
          <a:p>
            <a:pPr lvl="1"/>
            <a:r>
              <a:rPr lang="de-CH" dirty="0"/>
              <a:t>Seeland.biel/bienne: 0 </a:t>
            </a:r>
            <a:r>
              <a:rPr lang="de-CH" sz="2000" dirty="0"/>
              <a:t>(4 in Vorprüfung)</a:t>
            </a:r>
          </a:p>
          <a:p>
            <a:pPr lvl="1"/>
            <a:r>
              <a:rPr lang="de-CH" dirty="0"/>
              <a:t>Oberaargau: 2 </a:t>
            </a:r>
            <a:r>
              <a:rPr lang="de-CH" sz="2000" dirty="0"/>
              <a:t>(1 Standort mit Emmental)</a:t>
            </a:r>
          </a:p>
          <a:p>
            <a:pPr lvl="1"/>
            <a:r>
              <a:rPr lang="de-CH" dirty="0"/>
              <a:t>Emmental: 4 </a:t>
            </a:r>
            <a:r>
              <a:rPr lang="de-CH" sz="2000" dirty="0"/>
              <a:t>(je 1 Standort mit Oberaargau und RKBM)</a:t>
            </a:r>
          </a:p>
          <a:p>
            <a:pPr lvl="1"/>
            <a:r>
              <a:rPr lang="de-CH" dirty="0"/>
              <a:t>Bern-Mittelland: 4 </a:t>
            </a:r>
            <a:r>
              <a:rPr lang="de-CH" sz="2000" dirty="0"/>
              <a:t>(je 1 Standort mit Emmental und ERT)</a:t>
            </a:r>
          </a:p>
          <a:p>
            <a:pPr lvl="1"/>
            <a:r>
              <a:rPr lang="de-CH" dirty="0"/>
              <a:t>Entwicklungsraum Thun: 2 </a:t>
            </a:r>
            <a:r>
              <a:rPr lang="de-CH" sz="2000" dirty="0"/>
              <a:t>(1 Standort mit RKBM)</a:t>
            </a:r>
          </a:p>
          <a:p>
            <a:pPr lvl="1"/>
            <a:r>
              <a:rPr lang="de-CH" dirty="0"/>
              <a:t>Oberland West: 0</a:t>
            </a:r>
          </a:p>
          <a:p>
            <a:pPr lvl="1"/>
            <a:r>
              <a:rPr lang="de-CH" dirty="0"/>
              <a:t>Oberland Ost: 0</a:t>
            </a:r>
          </a:p>
          <a:p>
            <a:endParaRPr lang="de-CH" dirty="0"/>
          </a:p>
          <a:p>
            <a:r>
              <a:rPr lang="de-CH" dirty="0"/>
              <a:t>Total: 16 Windenergiegebiete (FS)</a:t>
            </a:r>
          </a:p>
          <a:p>
            <a:endParaRPr lang="de-CH" dirty="0"/>
          </a:p>
          <a:p>
            <a:endParaRPr lang="de-CH" dirty="0"/>
          </a:p>
          <a:p>
            <a:pPr lvl="2"/>
            <a:endParaRPr lang="de-CH" dirty="0"/>
          </a:p>
          <a:p>
            <a:endParaRPr lang="de-CH" dirty="0"/>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18</a:t>
            </a:fld>
            <a:endParaRPr lang="de-CH" dirty="0"/>
          </a:p>
        </p:txBody>
      </p:sp>
      <p:pic>
        <p:nvPicPr>
          <p:cNvPr id="8" name="Grafik 7"/>
          <p:cNvPicPr>
            <a:picLocks noChangeAspect="1"/>
          </p:cNvPicPr>
          <p:nvPr/>
        </p:nvPicPr>
        <p:blipFill>
          <a:blip r:embed="rId3"/>
          <a:stretch>
            <a:fillRect/>
          </a:stretch>
        </p:blipFill>
        <p:spPr>
          <a:xfrm>
            <a:off x="8513026" y="2420889"/>
            <a:ext cx="3305199" cy="4104456"/>
          </a:xfrm>
          <a:prstGeom prst="rect">
            <a:avLst/>
          </a:prstGeom>
        </p:spPr>
      </p:pic>
      <p:sp>
        <p:nvSpPr>
          <p:cNvPr id="9" name="Datumsplatzhalter 8"/>
          <p:cNvSpPr>
            <a:spLocks noGrp="1"/>
          </p:cNvSpPr>
          <p:nvPr>
            <p:ph type="dt" sz="half" idx="10"/>
          </p:nvPr>
        </p:nvSpPr>
        <p:spPr>
          <a:xfrm>
            <a:off x="9336360" y="332656"/>
            <a:ext cx="2088232" cy="108000"/>
          </a:xfrm>
        </p:spPr>
        <p:txBody>
          <a:bodyPr/>
          <a:lstStyle/>
          <a:p>
            <a:r>
              <a:rPr lang="de-CH" dirty="0"/>
              <a:t>15. November 2023</a:t>
            </a:r>
          </a:p>
        </p:txBody>
      </p:sp>
    </p:spTree>
    <p:extLst>
      <p:ext uri="{BB962C8B-B14F-4D97-AF65-F5344CB8AC3E}">
        <p14:creationId xmlns:p14="http://schemas.microsoft.com/office/powerpoint/2010/main" val="3670371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Neuste nationale Vorgaben</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838201" y="1852613"/>
            <a:ext cx="7418040" cy="4672731"/>
          </a:xfrm>
        </p:spPr>
        <p:txBody>
          <a:bodyPr/>
          <a:lstStyle/>
          <a:p>
            <a:r>
              <a:rPr lang="de-CH" dirty="0"/>
              <a:t>Windexpress (Art. 71c Energiegesetz):  Beschleunigtes Verfahren für bereits bewilligte Nutzungsplanungen für Windenergieanlagen von nationaler Bedeutung.</a:t>
            </a:r>
          </a:p>
          <a:p>
            <a:endParaRPr lang="de-CH" dirty="0"/>
          </a:p>
          <a:p>
            <a:r>
              <a:rPr lang="de-CH" dirty="0"/>
              <a:t>→ Für Kanton Bern nicht von Bedeutung, da das koordinierte Verfahren (Nutzungsplanung und Baubewilligung in einem Verfahren) bereits anwendbar ist.</a:t>
            </a:r>
          </a:p>
          <a:p>
            <a:pPr lvl="2"/>
            <a:endParaRPr lang="de-CH" dirty="0"/>
          </a:p>
          <a:p>
            <a:endParaRPr lang="de-CH" dirty="0"/>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19</a:t>
            </a:fld>
            <a:endParaRPr lang="de-CH" dirty="0"/>
          </a:p>
        </p:txBody>
      </p:sp>
      <p:pic>
        <p:nvPicPr>
          <p:cNvPr id="8" name="Grafik 7"/>
          <p:cNvPicPr>
            <a:picLocks noChangeAspect="1"/>
          </p:cNvPicPr>
          <p:nvPr/>
        </p:nvPicPr>
        <p:blipFill>
          <a:blip r:embed="rId3"/>
          <a:stretch>
            <a:fillRect/>
          </a:stretch>
        </p:blipFill>
        <p:spPr>
          <a:xfrm>
            <a:off x="8703887" y="1071564"/>
            <a:ext cx="3114338" cy="5567809"/>
          </a:xfrm>
          <a:prstGeom prst="rect">
            <a:avLst/>
          </a:prstGeom>
        </p:spPr>
      </p:pic>
      <p:sp>
        <p:nvSpPr>
          <p:cNvPr id="9" name="Datumsplatzhalter 8"/>
          <p:cNvSpPr>
            <a:spLocks noGrp="1"/>
          </p:cNvSpPr>
          <p:nvPr>
            <p:ph type="dt" sz="half" idx="10"/>
          </p:nvPr>
        </p:nvSpPr>
        <p:spPr>
          <a:xfrm>
            <a:off x="9336360" y="332656"/>
            <a:ext cx="2088232" cy="108000"/>
          </a:xfrm>
        </p:spPr>
        <p:txBody>
          <a:bodyPr/>
          <a:lstStyle/>
          <a:p>
            <a:r>
              <a:rPr lang="de-CH" dirty="0"/>
              <a:t>15. November 2023</a:t>
            </a:r>
          </a:p>
        </p:txBody>
      </p:sp>
    </p:spTree>
    <p:extLst>
      <p:ext uri="{BB962C8B-B14F-4D97-AF65-F5344CB8AC3E}">
        <p14:creationId xmlns:p14="http://schemas.microsoft.com/office/powerpoint/2010/main" val="37593881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A8FC53E-66DC-4145-8886-254427EDB66D}"/>
              </a:ext>
            </a:extLst>
          </p:cNvPr>
          <p:cNvSpPr>
            <a:spLocks noGrp="1"/>
          </p:cNvSpPr>
          <p:nvPr>
            <p:ph type="title"/>
          </p:nvPr>
        </p:nvSpPr>
        <p:spPr/>
        <p:txBody>
          <a:bodyPr/>
          <a:lstStyle/>
          <a:p>
            <a:r>
              <a:rPr lang="de-CH" dirty="0"/>
              <a:t>Ablauf</a:t>
            </a:r>
          </a:p>
        </p:txBody>
      </p:sp>
      <p:sp>
        <p:nvSpPr>
          <p:cNvPr id="7" name="Inhaltsplatzhalter 6">
            <a:extLst>
              <a:ext uri="{FF2B5EF4-FFF2-40B4-BE49-F238E27FC236}">
                <a16:creationId xmlns:a16="http://schemas.microsoft.com/office/drawing/2014/main" id="{35005613-131C-45AF-B3F5-8B37AA92CB20}"/>
              </a:ext>
            </a:extLst>
          </p:cNvPr>
          <p:cNvSpPr>
            <a:spLocks noGrp="1"/>
          </p:cNvSpPr>
          <p:nvPr>
            <p:ph idx="1"/>
          </p:nvPr>
        </p:nvSpPr>
        <p:spPr/>
        <p:txBody>
          <a:bodyPr/>
          <a:lstStyle/>
          <a:p>
            <a:pPr marL="447675" indent="-447675">
              <a:buFont typeface="+mj-lt"/>
              <a:buAutoNum type="arabicPeriod"/>
              <a:tabLst>
                <a:tab pos="10944225" algn="r"/>
              </a:tabLst>
            </a:pPr>
            <a:r>
              <a:rPr lang="de-CH" dirty="0"/>
              <a:t>Raumplanerische Einführung</a:t>
            </a:r>
          </a:p>
          <a:p>
            <a:pPr marL="447675" indent="-447675">
              <a:buFont typeface="+mj-lt"/>
              <a:buAutoNum type="arabicPeriod"/>
              <a:tabLst>
                <a:tab pos="10944225" algn="r"/>
              </a:tabLst>
            </a:pPr>
            <a:endParaRPr lang="de-CH" dirty="0"/>
          </a:p>
          <a:p>
            <a:pPr marL="447675" indent="-447675">
              <a:buFont typeface="+mj-lt"/>
              <a:buAutoNum type="arabicPeriod"/>
              <a:tabLst>
                <a:tab pos="10944225" algn="r"/>
              </a:tabLst>
            </a:pPr>
            <a:r>
              <a:rPr lang="de-CH" dirty="0"/>
              <a:t>Ausgangslage Beispiel </a:t>
            </a:r>
            <a:r>
              <a:rPr lang="de-CH" dirty="0" err="1"/>
              <a:t>Frienisberg</a:t>
            </a:r>
            <a:endParaRPr lang="de-CH" dirty="0"/>
          </a:p>
          <a:p>
            <a:pPr marL="447675" indent="-447675">
              <a:buFont typeface="+mj-lt"/>
              <a:buAutoNum type="arabicPeriod"/>
              <a:tabLst>
                <a:tab pos="10944225" algn="r"/>
              </a:tabLst>
            </a:pPr>
            <a:endParaRPr lang="de-CH" dirty="0"/>
          </a:p>
          <a:p>
            <a:pPr marL="447675" indent="-447675">
              <a:buFont typeface="+mj-lt"/>
              <a:buAutoNum type="arabicPeriod"/>
              <a:tabLst>
                <a:tab pos="10944225" algn="r"/>
              </a:tabLst>
            </a:pPr>
            <a:r>
              <a:rPr lang="de-CH" dirty="0"/>
              <a:t>Aktueller Stand Bund / Kanton</a:t>
            </a:r>
          </a:p>
          <a:p>
            <a:pPr marL="447675" indent="-447675">
              <a:buFont typeface="+mj-lt"/>
              <a:buAutoNum type="arabicPeriod"/>
              <a:tabLst>
                <a:tab pos="10944225" algn="r"/>
              </a:tabLst>
            </a:pPr>
            <a:endParaRPr lang="de-CH" dirty="0"/>
          </a:p>
          <a:p>
            <a:pPr marL="447675" indent="-447675">
              <a:buFont typeface="+mj-lt"/>
              <a:buAutoNum type="arabicPeriod"/>
              <a:tabLst>
                <a:tab pos="10944225" algn="r"/>
              </a:tabLst>
            </a:pPr>
            <a:r>
              <a:rPr lang="de-CH" dirty="0"/>
              <a:t>Wohin geht  die Reise?</a:t>
            </a:r>
          </a:p>
        </p:txBody>
      </p:sp>
      <p:sp>
        <p:nvSpPr>
          <p:cNvPr id="6" name="Foliennummernplatzhalter 5">
            <a:extLst>
              <a:ext uri="{FF2B5EF4-FFF2-40B4-BE49-F238E27FC236}">
                <a16:creationId xmlns:a16="http://schemas.microsoft.com/office/drawing/2014/main" id="{1EBB3F41-2068-480C-A9D4-68395196A531}"/>
              </a:ext>
            </a:extLst>
          </p:cNvPr>
          <p:cNvSpPr>
            <a:spLocks noGrp="1"/>
          </p:cNvSpPr>
          <p:nvPr>
            <p:ph type="sldNum" sz="quarter" idx="12"/>
          </p:nvPr>
        </p:nvSpPr>
        <p:spPr/>
        <p:txBody>
          <a:bodyPr/>
          <a:lstStyle/>
          <a:p>
            <a:fld id="{442AD375-037F-43D0-B059-5172DA06796A}" type="slidenum">
              <a:rPr lang="de-CH" smtClean="0"/>
              <a:pPr/>
              <a:t>2</a:t>
            </a:fld>
            <a:endParaRPr lang="de-CH" dirty="0"/>
          </a:p>
        </p:txBody>
      </p:sp>
      <p:sp>
        <p:nvSpPr>
          <p:cNvPr id="3" name="Datumsplatzhalter 2"/>
          <p:cNvSpPr>
            <a:spLocks noGrp="1"/>
          </p:cNvSpPr>
          <p:nvPr>
            <p:ph type="dt" sz="half" idx="10"/>
          </p:nvPr>
        </p:nvSpPr>
        <p:spPr>
          <a:xfrm>
            <a:off x="9336360" y="332656"/>
            <a:ext cx="2088232" cy="108000"/>
          </a:xfrm>
        </p:spPr>
        <p:txBody>
          <a:bodyPr/>
          <a:lstStyle/>
          <a:p>
            <a:r>
              <a:rPr lang="de-CH" dirty="0"/>
              <a:t>15. November 2023</a:t>
            </a:r>
          </a:p>
        </p:txBody>
      </p:sp>
    </p:spTree>
    <p:extLst>
      <p:ext uri="{BB962C8B-B14F-4D97-AF65-F5344CB8AC3E}">
        <p14:creationId xmlns:p14="http://schemas.microsoft.com/office/powerpoint/2010/main" val="248730262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Wohin geht die Reise?</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838199" y="1852613"/>
            <a:ext cx="10980025" cy="4672731"/>
          </a:xfrm>
        </p:spPr>
        <p:txBody>
          <a:bodyPr/>
          <a:lstStyle/>
          <a:p>
            <a:r>
              <a:rPr lang="de-CH" dirty="0"/>
              <a:t>Aufgaben der verschiedenen Ebenen:</a:t>
            </a:r>
          </a:p>
          <a:p>
            <a:r>
              <a:rPr lang="de-CH" dirty="0"/>
              <a:t>→ Kanton prüft neue Windenergiegebiete</a:t>
            </a:r>
          </a:p>
          <a:p>
            <a:r>
              <a:rPr lang="de-CH" dirty="0"/>
              <a:t>→ Regionen aktualisieren die Richtplanungen</a:t>
            </a:r>
          </a:p>
          <a:p>
            <a:r>
              <a:rPr lang="de-CH" dirty="0"/>
              <a:t>→ Gemeinden erarbeiten Nutzungsplanungen</a:t>
            </a:r>
          </a:p>
          <a:p>
            <a:r>
              <a:rPr lang="de-CH" dirty="0"/>
              <a:t>→ Betreiber erarbeiten Baugesuch</a:t>
            </a:r>
          </a:p>
          <a:p>
            <a:endParaRPr lang="de-CH" dirty="0"/>
          </a:p>
          <a:p>
            <a:r>
              <a:rPr lang="de-CH" dirty="0"/>
              <a:t>«Jede Region resp. Regionalkonferenz leistet ihren Beitrag zur Erreichung der Ziele der Energiestrategie 2050 und der kantonalen Energiestrategie</a:t>
            </a:r>
          </a:p>
          <a:p>
            <a:r>
              <a:rPr lang="de-CH" dirty="0"/>
              <a:t>2006 im Bereich der Windenergie».</a:t>
            </a:r>
          </a:p>
          <a:p>
            <a:endParaRPr lang="de-CH" dirty="0"/>
          </a:p>
          <a:p>
            <a:r>
              <a:rPr lang="de-CH" dirty="0"/>
              <a:t>→ Der Kanton Bern zählt auf die Mitarbeit der Regionen und Gemeinden.</a:t>
            </a:r>
          </a:p>
          <a:p>
            <a:endParaRPr lang="de-CH" dirty="0"/>
          </a:p>
          <a:p>
            <a:pPr lvl="2"/>
            <a:endParaRPr lang="de-CH" dirty="0"/>
          </a:p>
          <a:p>
            <a:endParaRPr lang="de-CH" dirty="0"/>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20</a:t>
            </a:fld>
            <a:endParaRPr lang="de-CH" dirty="0"/>
          </a:p>
        </p:txBody>
      </p:sp>
      <p:sp>
        <p:nvSpPr>
          <p:cNvPr id="7" name="Datumsplatzhalter 6"/>
          <p:cNvSpPr>
            <a:spLocks noGrp="1"/>
          </p:cNvSpPr>
          <p:nvPr>
            <p:ph type="dt" sz="half" idx="10"/>
          </p:nvPr>
        </p:nvSpPr>
        <p:spPr>
          <a:xfrm>
            <a:off x="9336360" y="332656"/>
            <a:ext cx="2088232" cy="108000"/>
          </a:xfrm>
        </p:spPr>
        <p:txBody>
          <a:bodyPr/>
          <a:lstStyle/>
          <a:p>
            <a:r>
              <a:rPr lang="de-CH" dirty="0"/>
              <a:t>15. November 2023</a:t>
            </a:r>
          </a:p>
        </p:txBody>
      </p:sp>
    </p:spTree>
    <p:extLst>
      <p:ext uri="{BB962C8B-B14F-4D97-AF65-F5344CB8AC3E}">
        <p14:creationId xmlns:p14="http://schemas.microsoft.com/office/powerpoint/2010/main" val="39937819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3"/>
          <a:stretch>
            <a:fillRect/>
          </a:stretch>
        </p:blipFill>
        <p:spPr>
          <a:xfrm>
            <a:off x="838199" y="1832411"/>
            <a:ext cx="10980025" cy="2114369"/>
          </a:xfrm>
          <a:prstGeom prst="rect">
            <a:avLst/>
          </a:prstGeom>
        </p:spPr>
      </p:pic>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Abschluss:</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838199" y="1852613"/>
            <a:ext cx="10980025" cy="4672731"/>
          </a:xfrm>
        </p:spPr>
        <p:txBody>
          <a:bodyPr/>
          <a:lstStyle/>
          <a:p>
            <a:endParaRPr lang="de-CH" dirty="0"/>
          </a:p>
          <a:p>
            <a:endParaRPr lang="de-CH" dirty="0"/>
          </a:p>
          <a:p>
            <a:endParaRPr lang="de-CH" dirty="0"/>
          </a:p>
          <a:p>
            <a:pPr algn="ctr"/>
            <a:endParaRPr lang="de-CH" dirty="0"/>
          </a:p>
          <a:p>
            <a:pPr algn="ctr"/>
            <a:endParaRPr lang="de-CH" dirty="0"/>
          </a:p>
          <a:p>
            <a:pPr algn="ctr"/>
            <a:endParaRPr lang="de-CH" dirty="0"/>
          </a:p>
          <a:p>
            <a:pPr algn="ctr"/>
            <a:r>
              <a:rPr lang="de-CH" dirty="0"/>
              <a:t>Danke für die Aufmerksamkeit!</a:t>
            </a:r>
          </a:p>
          <a:p>
            <a:pPr algn="ctr"/>
            <a:endParaRPr lang="de-CH" dirty="0"/>
          </a:p>
          <a:p>
            <a:pPr algn="ctr"/>
            <a:r>
              <a:rPr lang="de-CH" dirty="0"/>
              <a:t>Fragen, Anregungen?</a:t>
            </a:r>
          </a:p>
          <a:p>
            <a:endParaRPr lang="de-CH" dirty="0"/>
          </a:p>
          <a:p>
            <a:pPr lvl="2"/>
            <a:endParaRPr lang="de-CH" dirty="0"/>
          </a:p>
          <a:p>
            <a:endParaRPr lang="de-CH" dirty="0"/>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21</a:t>
            </a:fld>
            <a:endParaRPr lang="de-CH" dirty="0"/>
          </a:p>
        </p:txBody>
      </p:sp>
      <p:sp>
        <p:nvSpPr>
          <p:cNvPr id="8" name="Datumsplatzhalter 7"/>
          <p:cNvSpPr>
            <a:spLocks noGrp="1"/>
          </p:cNvSpPr>
          <p:nvPr>
            <p:ph type="dt" sz="half" idx="10"/>
          </p:nvPr>
        </p:nvSpPr>
        <p:spPr>
          <a:xfrm>
            <a:off x="9336360" y="332656"/>
            <a:ext cx="2088232" cy="108000"/>
          </a:xfrm>
        </p:spPr>
        <p:txBody>
          <a:bodyPr/>
          <a:lstStyle/>
          <a:p>
            <a:r>
              <a:rPr lang="de-CH" dirty="0"/>
              <a:t>15. November 2023</a:t>
            </a:r>
          </a:p>
        </p:txBody>
      </p:sp>
    </p:spTree>
    <p:extLst>
      <p:ext uri="{BB962C8B-B14F-4D97-AF65-F5344CB8AC3E}">
        <p14:creationId xmlns:p14="http://schemas.microsoft.com/office/powerpoint/2010/main" val="41559609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4E402D-8EC9-4253-B7DD-B9F54AA8DFD6}"/>
              </a:ext>
            </a:extLst>
          </p:cNvPr>
          <p:cNvSpPr>
            <a:spLocks noGrp="1"/>
          </p:cNvSpPr>
          <p:nvPr>
            <p:ph type="title"/>
          </p:nvPr>
        </p:nvSpPr>
        <p:spPr/>
        <p:txBody>
          <a:bodyPr/>
          <a:lstStyle/>
          <a:p>
            <a:r>
              <a:rPr lang="de-CH" dirty="0"/>
              <a:t>Kontakt</a:t>
            </a:r>
          </a:p>
        </p:txBody>
      </p:sp>
      <p:sp>
        <p:nvSpPr>
          <p:cNvPr id="3" name="Inhaltsplatzhalter 2">
            <a:extLst>
              <a:ext uri="{FF2B5EF4-FFF2-40B4-BE49-F238E27FC236}">
                <a16:creationId xmlns:a16="http://schemas.microsoft.com/office/drawing/2014/main" id="{80ED0EC0-2C8D-4AD5-A83D-E837F3E5548B}"/>
              </a:ext>
            </a:extLst>
          </p:cNvPr>
          <p:cNvSpPr>
            <a:spLocks noGrp="1"/>
          </p:cNvSpPr>
          <p:nvPr>
            <p:ph idx="1"/>
          </p:nvPr>
        </p:nvSpPr>
        <p:spPr/>
        <p:txBody>
          <a:bodyPr/>
          <a:lstStyle/>
          <a:p>
            <a:r>
              <a:rPr lang="de-CH" dirty="0"/>
              <a:t>Barbara Ringgenberg</a:t>
            </a:r>
          </a:p>
          <a:p>
            <a:r>
              <a:rPr lang="de-CH" dirty="0"/>
              <a:t>Projektleiterin</a:t>
            </a:r>
          </a:p>
          <a:p>
            <a:r>
              <a:rPr lang="de-CH" dirty="0"/>
              <a:t>barbara.ringgenberg@be.ch</a:t>
            </a:r>
          </a:p>
          <a:p>
            <a:r>
              <a:rPr lang="de-CH" dirty="0"/>
              <a:t>+41 31 636 17 84</a:t>
            </a:r>
          </a:p>
          <a:p>
            <a:endParaRPr lang="de-CH" dirty="0"/>
          </a:p>
          <a:p>
            <a:endParaRPr lang="de-CH" sz="1200" dirty="0"/>
          </a:p>
          <a:p>
            <a:endParaRPr lang="de-CH" dirty="0"/>
          </a:p>
        </p:txBody>
      </p:sp>
      <p:sp>
        <p:nvSpPr>
          <p:cNvPr id="4" name="Datumsplatzhalter 3">
            <a:extLst>
              <a:ext uri="{FF2B5EF4-FFF2-40B4-BE49-F238E27FC236}">
                <a16:creationId xmlns:a16="http://schemas.microsoft.com/office/drawing/2014/main" id="{F14376F6-9AE5-4892-A68C-37898D00CE1A}"/>
              </a:ext>
            </a:extLst>
          </p:cNvPr>
          <p:cNvSpPr>
            <a:spLocks noGrp="1"/>
          </p:cNvSpPr>
          <p:nvPr>
            <p:ph type="dt" sz="half" idx="10"/>
          </p:nvPr>
        </p:nvSpPr>
        <p:spPr/>
        <p:txBody>
          <a:bodyPr/>
          <a:lstStyle/>
          <a:p>
            <a:r>
              <a:rPr lang="de-CH" dirty="0"/>
              <a:t>15. November 2023</a:t>
            </a:r>
          </a:p>
        </p:txBody>
      </p:sp>
      <p:sp>
        <p:nvSpPr>
          <p:cNvPr id="6" name="Foliennummernplatzhalter 5">
            <a:extLst>
              <a:ext uri="{FF2B5EF4-FFF2-40B4-BE49-F238E27FC236}">
                <a16:creationId xmlns:a16="http://schemas.microsoft.com/office/drawing/2014/main" id="{D4C75415-D371-485A-879F-4C0A2DA94DA3}"/>
              </a:ext>
            </a:extLst>
          </p:cNvPr>
          <p:cNvSpPr>
            <a:spLocks noGrp="1"/>
          </p:cNvSpPr>
          <p:nvPr>
            <p:ph type="sldNum" sz="quarter" idx="12"/>
          </p:nvPr>
        </p:nvSpPr>
        <p:spPr/>
        <p:txBody>
          <a:bodyPr/>
          <a:lstStyle/>
          <a:p>
            <a:fld id="{442AD375-037F-43D0-B059-5172DA06796A}" type="slidenum">
              <a:rPr lang="de-CH" smtClean="0"/>
              <a:pPr/>
              <a:t>22</a:t>
            </a:fld>
            <a:endParaRPr lang="de-CH" dirty="0"/>
          </a:p>
        </p:txBody>
      </p:sp>
    </p:spTree>
    <p:extLst>
      <p:ext uri="{BB962C8B-B14F-4D97-AF65-F5344CB8AC3E}">
        <p14:creationId xmlns:p14="http://schemas.microsoft.com/office/powerpoint/2010/main" val="22624233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Raumplanerisches ABC </a:t>
            </a:r>
            <a:r>
              <a:rPr lang="de-CH" sz="2000" dirty="0"/>
              <a:t>1/2</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838200" y="1852613"/>
            <a:ext cx="7778079" cy="4672731"/>
          </a:xfrm>
        </p:spPr>
        <p:txBody>
          <a:bodyPr/>
          <a:lstStyle/>
          <a:p>
            <a:r>
              <a:rPr lang="de-CH" dirty="0"/>
              <a:t>Ein paar Grundbegriffe:</a:t>
            </a:r>
          </a:p>
          <a:p>
            <a:endParaRPr lang="de-CH" dirty="0"/>
          </a:p>
          <a:p>
            <a:pPr lvl="1"/>
            <a:r>
              <a:rPr lang="de-CH" dirty="0"/>
              <a:t>Richtplanung (gibt Richtung vor)</a:t>
            </a:r>
          </a:p>
          <a:p>
            <a:pPr lvl="1"/>
            <a:endParaRPr lang="de-CH" dirty="0"/>
          </a:p>
          <a:p>
            <a:pPr lvl="1"/>
            <a:r>
              <a:rPr lang="de-CH" dirty="0"/>
              <a:t>Nutzungsplanung (Art und Mass der Nutzung)</a:t>
            </a:r>
          </a:p>
          <a:p>
            <a:pPr lvl="1"/>
            <a:endParaRPr lang="de-CH" dirty="0"/>
          </a:p>
          <a:p>
            <a:pPr lvl="1"/>
            <a:r>
              <a:rPr lang="de-CH" dirty="0"/>
              <a:t>Überbauungsordnung (Sonder-Nutzungsplanung)</a:t>
            </a:r>
          </a:p>
          <a:p>
            <a:pPr lvl="1"/>
            <a:endParaRPr lang="de-CH" dirty="0"/>
          </a:p>
          <a:p>
            <a:pPr lvl="1"/>
            <a:r>
              <a:rPr lang="de-CH" dirty="0"/>
              <a:t>Baubewilligung (ermöglicht Realisierung)</a:t>
            </a:r>
          </a:p>
          <a:p>
            <a:endParaRPr lang="de-CH" dirty="0"/>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3</a:t>
            </a:fld>
            <a:endParaRPr lang="de-CH" dirty="0"/>
          </a:p>
        </p:txBody>
      </p:sp>
      <p:pic>
        <p:nvPicPr>
          <p:cNvPr id="8" name="Grafik 7"/>
          <p:cNvPicPr>
            <a:picLocks noChangeAspect="1"/>
          </p:cNvPicPr>
          <p:nvPr/>
        </p:nvPicPr>
        <p:blipFill>
          <a:blip r:embed="rId3"/>
          <a:stretch>
            <a:fillRect/>
          </a:stretch>
        </p:blipFill>
        <p:spPr>
          <a:xfrm>
            <a:off x="8872560" y="836712"/>
            <a:ext cx="2949810" cy="2830414"/>
          </a:xfrm>
          <a:prstGeom prst="rect">
            <a:avLst/>
          </a:prstGeom>
        </p:spPr>
      </p:pic>
      <p:pic>
        <p:nvPicPr>
          <p:cNvPr id="11" name="Grafik 10"/>
          <p:cNvPicPr>
            <a:picLocks noChangeAspect="1"/>
          </p:cNvPicPr>
          <p:nvPr/>
        </p:nvPicPr>
        <p:blipFill>
          <a:blip r:embed="rId4"/>
          <a:stretch>
            <a:fillRect/>
          </a:stretch>
        </p:blipFill>
        <p:spPr>
          <a:xfrm>
            <a:off x="8872560" y="3901978"/>
            <a:ext cx="2920539" cy="2766013"/>
          </a:xfrm>
          <a:prstGeom prst="rect">
            <a:avLst/>
          </a:prstGeom>
        </p:spPr>
      </p:pic>
      <p:sp>
        <p:nvSpPr>
          <p:cNvPr id="12" name="Datumsplatzhalter 11"/>
          <p:cNvSpPr>
            <a:spLocks noGrp="1"/>
          </p:cNvSpPr>
          <p:nvPr>
            <p:ph type="dt" sz="half" idx="10"/>
          </p:nvPr>
        </p:nvSpPr>
        <p:spPr/>
        <p:txBody>
          <a:bodyPr/>
          <a:lstStyle/>
          <a:p>
            <a:r>
              <a:rPr lang="de-CH" dirty="0"/>
              <a:t>15. November 2023</a:t>
            </a:r>
          </a:p>
        </p:txBody>
      </p:sp>
    </p:spTree>
    <p:extLst>
      <p:ext uri="{BB962C8B-B14F-4D97-AF65-F5344CB8AC3E}">
        <p14:creationId xmlns:p14="http://schemas.microsoft.com/office/powerpoint/2010/main" val="16664569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Raumplanerisches ABC </a:t>
            </a:r>
            <a:r>
              <a:rPr lang="de-CH" sz="2000" dirty="0"/>
              <a:t>2/2</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838200" y="1852613"/>
            <a:ext cx="10980025" cy="4672731"/>
          </a:xfrm>
        </p:spPr>
        <p:txBody>
          <a:bodyPr/>
          <a:lstStyle/>
          <a:p>
            <a:r>
              <a:rPr lang="de-CH" dirty="0"/>
              <a:t>Planung bildet immer ein Trio (</a:t>
            </a:r>
            <a:r>
              <a:rPr lang="de-CH" u="sng" dirty="0"/>
              <a:t>verbindlich</a:t>
            </a:r>
            <a:r>
              <a:rPr lang="de-CH" dirty="0"/>
              <a:t>, </a:t>
            </a:r>
            <a:r>
              <a:rPr lang="de-CH" i="1" dirty="0"/>
              <a:t>erläuternd</a:t>
            </a:r>
            <a:r>
              <a:rPr lang="de-CH" dirty="0"/>
              <a:t>):</a:t>
            </a:r>
          </a:p>
          <a:p>
            <a:endParaRPr lang="de-CH" dirty="0"/>
          </a:p>
          <a:p>
            <a:r>
              <a:rPr lang="de-CH" b="1" dirty="0"/>
              <a:t>Richtplanung</a:t>
            </a:r>
            <a:r>
              <a:rPr lang="de-CH" dirty="0"/>
              <a:t>: </a:t>
            </a:r>
            <a:r>
              <a:rPr lang="de-CH" u="sng" dirty="0"/>
              <a:t>Richtplan</a:t>
            </a:r>
            <a:r>
              <a:rPr lang="de-CH" dirty="0"/>
              <a:t>, </a:t>
            </a:r>
            <a:r>
              <a:rPr lang="de-CH" u="sng" dirty="0"/>
              <a:t>Richtplantext</a:t>
            </a:r>
            <a:r>
              <a:rPr lang="de-CH" dirty="0"/>
              <a:t>, </a:t>
            </a:r>
            <a:r>
              <a:rPr lang="de-CH" i="1" dirty="0"/>
              <a:t>Erläuterungsbericht</a:t>
            </a:r>
          </a:p>
          <a:p>
            <a:endParaRPr lang="de-CH" dirty="0"/>
          </a:p>
          <a:p>
            <a:r>
              <a:rPr lang="de-CH" b="1" dirty="0"/>
              <a:t>Nutzungsplanung</a:t>
            </a:r>
            <a:r>
              <a:rPr lang="de-CH" dirty="0"/>
              <a:t> (baurechtliche Grundordnung):</a:t>
            </a:r>
            <a:br>
              <a:rPr lang="de-CH" dirty="0"/>
            </a:br>
            <a:r>
              <a:rPr lang="de-CH" u="sng" dirty="0"/>
              <a:t>Zonenplan</a:t>
            </a:r>
            <a:r>
              <a:rPr lang="de-CH" dirty="0"/>
              <a:t>, </a:t>
            </a:r>
            <a:r>
              <a:rPr lang="de-CH" u="sng" dirty="0"/>
              <a:t>Baureglement</a:t>
            </a:r>
            <a:r>
              <a:rPr lang="de-CH" dirty="0"/>
              <a:t>, </a:t>
            </a:r>
            <a:r>
              <a:rPr lang="de-CH" i="1" dirty="0"/>
              <a:t>Erläuterungsbericht</a:t>
            </a:r>
          </a:p>
          <a:p>
            <a:endParaRPr lang="de-CH" dirty="0"/>
          </a:p>
          <a:p>
            <a:r>
              <a:rPr lang="de-CH" b="1" dirty="0"/>
              <a:t>Überbauungsordnung</a:t>
            </a:r>
            <a:r>
              <a:rPr lang="de-CH" dirty="0"/>
              <a:t> (Sonder-Nutzungsplanung):</a:t>
            </a:r>
            <a:br>
              <a:rPr lang="de-CH" dirty="0"/>
            </a:br>
            <a:r>
              <a:rPr lang="de-CH" u="sng" dirty="0"/>
              <a:t>Überbauungsplan</a:t>
            </a:r>
            <a:r>
              <a:rPr lang="de-CH" dirty="0"/>
              <a:t>, </a:t>
            </a:r>
            <a:r>
              <a:rPr lang="de-CH" u="sng" dirty="0"/>
              <a:t>Überbauungsvorschriften</a:t>
            </a:r>
            <a:r>
              <a:rPr lang="de-CH" dirty="0"/>
              <a:t>, </a:t>
            </a:r>
            <a:r>
              <a:rPr lang="de-CH" i="1" dirty="0"/>
              <a:t>Erläuterungsbericht</a:t>
            </a:r>
          </a:p>
          <a:p>
            <a:endParaRPr lang="de-CH" dirty="0"/>
          </a:p>
          <a:p>
            <a:r>
              <a:rPr lang="de-CH" b="1" dirty="0"/>
              <a:t>Baubewilligung</a:t>
            </a:r>
            <a:r>
              <a:rPr lang="de-CH" dirty="0"/>
              <a:t>: </a:t>
            </a:r>
            <a:r>
              <a:rPr lang="de-CH" u="sng" dirty="0"/>
              <a:t>Projektpläne</a:t>
            </a:r>
            <a:r>
              <a:rPr lang="de-CH" dirty="0"/>
              <a:t>, </a:t>
            </a:r>
            <a:r>
              <a:rPr lang="de-CH" u="sng" dirty="0"/>
              <a:t>Formulare</a:t>
            </a:r>
            <a:r>
              <a:rPr lang="de-CH" dirty="0"/>
              <a:t>, </a:t>
            </a:r>
            <a:r>
              <a:rPr lang="de-CH" i="1" dirty="0"/>
              <a:t>Technischer Bericht</a:t>
            </a:r>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4</a:t>
            </a:fld>
            <a:endParaRPr lang="de-CH" dirty="0"/>
          </a:p>
        </p:txBody>
      </p:sp>
      <p:sp>
        <p:nvSpPr>
          <p:cNvPr id="8" name="Datumsplatzhalter 7"/>
          <p:cNvSpPr>
            <a:spLocks noGrp="1"/>
          </p:cNvSpPr>
          <p:nvPr>
            <p:ph type="dt" sz="half" idx="10"/>
          </p:nvPr>
        </p:nvSpPr>
        <p:spPr>
          <a:xfrm>
            <a:off x="9336360" y="332656"/>
            <a:ext cx="2088232" cy="108000"/>
          </a:xfrm>
        </p:spPr>
        <p:txBody>
          <a:bodyPr/>
          <a:lstStyle/>
          <a:p>
            <a:r>
              <a:rPr lang="de-CH" dirty="0"/>
              <a:t>15. November 2023</a:t>
            </a:r>
          </a:p>
        </p:txBody>
      </p:sp>
    </p:spTree>
    <p:extLst>
      <p:ext uri="{BB962C8B-B14F-4D97-AF65-F5344CB8AC3E}">
        <p14:creationId xmlns:p14="http://schemas.microsoft.com/office/powerpoint/2010/main" val="1297634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Was braucht es für die Realisierung?</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838200" y="1852613"/>
            <a:ext cx="7850088" cy="4672731"/>
          </a:xfrm>
        </p:spPr>
        <p:txBody>
          <a:bodyPr/>
          <a:lstStyle/>
          <a:p>
            <a:r>
              <a:rPr lang="de-CH" dirty="0"/>
              <a:t>Die Realisierung von Windenergieanlagen über 30 m erfordert folgende Verfahren:</a:t>
            </a:r>
          </a:p>
          <a:p>
            <a:endParaRPr lang="de-CH" dirty="0"/>
          </a:p>
          <a:p>
            <a:pPr lvl="1"/>
            <a:r>
              <a:rPr lang="de-CH" dirty="0"/>
              <a:t>Windenergieprüfräume: Kantonaler Richtplan C21</a:t>
            </a:r>
          </a:p>
          <a:p>
            <a:pPr lvl="1"/>
            <a:endParaRPr lang="de-CH" dirty="0"/>
          </a:p>
          <a:p>
            <a:pPr lvl="1"/>
            <a:r>
              <a:rPr lang="de-CH" dirty="0"/>
              <a:t>Windenergiegebiete: Regionale Richtplanungen</a:t>
            </a:r>
          </a:p>
          <a:p>
            <a:pPr lvl="1"/>
            <a:endParaRPr lang="de-CH" dirty="0"/>
          </a:p>
          <a:p>
            <a:pPr lvl="1"/>
            <a:r>
              <a:rPr lang="de-CH" dirty="0"/>
              <a:t>Windenergiestandorte: Überbauungsordnung (Kommunale Nutzungsplanung)</a:t>
            </a:r>
          </a:p>
          <a:p>
            <a:pPr lvl="1"/>
            <a:endParaRPr lang="de-CH" dirty="0"/>
          </a:p>
          <a:p>
            <a:pPr lvl="1"/>
            <a:r>
              <a:rPr lang="de-CH" dirty="0"/>
              <a:t>Windenergieanlage: Baubewilligungsverfahren</a:t>
            </a:r>
          </a:p>
          <a:p>
            <a:pPr lvl="2"/>
            <a:endParaRPr lang="de-CH" dirty="0"/>
          </a:p>
          <a:p>
            <a:endParaRPr lang="de-CH" dirty="0"/>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5</a:t>
            </a:fld>
            <a:endParaRPr lang="de-CH" dirty="0"/>
          </a:p>
        </p:txBody>
      </p:sp>
      <p:pic>
        <p:nvPicPr>
          <p:cNvPr id="9" name="Grafik 8"/>
          <p:cNvPicPr>
            <a:picLocks noChangeAspect="1"/>
          </p:cNvPicPr>
          <p:nvPr/>
        </p:nvPicPr>
        <p:blipFill>
          <a:blip r:embed="rId3"/>
          <a:stretch>
            <a:fillRect/>
          </a:stretch>
        </p:blipFill>
        <p:spPr>
          <a:xfrm>
            <a:off x="8798379" y="1071564"/>
            <a:ext cx="3019846" cy="5544324"/>
          </a:xfrm>
          <a:prstGeom prst="rect">
            <a:avLst/>
          </a:prstGeom>
        </p:spPr>
      </p:pic>
      <p:sp>
        <p:nvSpPr>
          <p:cNvPr id="7" name="Datumsplatzhalter 6"/>
          <p:cNvSpPr>
            <a:spLocks noGrp="1"/>
          </p:cNvSpPr>
          <p:nvPr>
            <p:ph type="dt" sz="half" idx="10"/>
          </p:nvPr>
        </p:nvSpPr>
        <p:spPr>
          <a:xfrm>
            <a:off x="9336360" y="332656"/>
            <a:ext cx="2088232" cy="108000"/>
          </a:xfrm>
        </p:spPr>
        <p:txBody>
          <a:bodyPr/>
          <a:lstStyle/>
          <a:p>
            <a:r>
              <a:rPr lang="de-CH" dirty="0"/>
              <a:t>15. November 2023</a:t>
            </a:r>
          </a:p>
        </p:txBody>
      </p:sp>
    </p:spTree>
    <p:extLst>
      <p:ext uri="{BB962C8B-B14F-4D97-AF65-F5344CB8AC3E}">
        <p14:creationId xmlns:p14="http://schemas.microsoft.com/office/powerpoint/2010/main" val="3929398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Kantonaler Richtplan</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846296" y="5301208"/>
            <a:ext cx="10650304" cy="1016794"/>
          </a:xfrm>
        </p:spPr>
        <p:txBody>
          <a:bodyPr/>
          <a:lstStyle/>
          <a:p>
            <a:r>
              <a:rPr lang="de-CH" b="1" dirty="0"/>
              <a:t>Kantonaler Windenergieprüfraum</a:t>
            </a:r>
            <a:r>
              <a:rPr lang="de-CH" dirty="0"/>
              <a:t>:</a:t>
            </a:r>
            <a:r>
              <a:rPr lang="de-CH" b="1" dirty="0"/>
              <a:t> </a:t>
            </a:r>
            <a:r>
              <a:rPr lang="de-CH" dirty="0"/>
              <a:t>P8 Frienisberg Ost</a:t>
            </a:r>
          </a:p>
          <a:p>
            <a:r>
              <a:rPr lang="de-CH" dirty="0"/>
              <a:t>(Diemerswil, Kirchlindach, Meikirch, Wohlen, Schüpfen)</a:t>
            </a:r>
          </a:p>
          <a:p>
            <a:endParaRPr lang="de-CH" dirty="0"/>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6</a:t>
            </a:fld>
            <a:endParaRPr lang="de-CH" dirty="0"/>
          </a:p>
        </p:txBody>
      </p:sp>
      <p:pic>
        <p:nvPicPr>
          <p:cNvPr id="10" name="Grafik 9"/>
          <p:cNvPicPr>
            <a:picLocks noChangeAspect="1"/>
          </p:cNvPicPr>
          <p:nvPr/>
        </p:nvPicPr>
        <p:blipFill>
          <a:blip r:embed="rId3"/>
          <a:stretch>
            <a:fillRect/>
          </a:stretch>
        </p:blipFill>
        <p:spPr>
          <a:xfrm>
            <a:off x="838200" y="1852612"/>
            <a:ext cx="6409928" cy="2676243"/>
          </a:xfrm>
          <a:prstGeom prst="rect">
            <a:avLst/>
          </a:prstGeom>
        </p:spPr>
      </p:pic>
      <p:sp>
        <p:nvSpPr>
          <p:cNvPr id="7" name="Datumsplatzhalter 6"/>
          <p:cNvSpPr>
            <a:spLocks noGrp="1"/>
          </p:cNvSpPr>
          <p:nvPr>
            <p:ph type="dt" sz="half" idx="10"/>
          </p:nvPr>
        </p:nvSpPr>
        <p:spPr>
          <a:xfrm>
            <a:off x="9336360" y="332656"/>
            <a:ext cx="2088232" cy="108000"/>
          </a:xfrm>
        </p:spPr>
        <p:txBody>
          <a:bodyPr/>
          <a:lstStyle/>
          <a:p>
            <a:r>
              <a:rPr lang="de-CH" dirty="0"/>
              <a:t>15. November 2023</a:t>
            </a:r>
          </a:p>
        </p:txBody>
      </p:sp>
    </p:spTree>
    <p:extLst>
      <p:ext uri="{BB962C8B-B14F-4D97-AF65-F5344CB8AC3E}">
        <p14:creationId xmlns:p14="http://schemas.microsoft.com/office/powerpoint/2010/main" val="21056975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Regionaler Richtplan Regionalkonferenz Bern-Mittelland</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5591944" y="1852613"/>
            <a:ext cx="6226281" cy="4672731"/>
          </a:xfrm>
        </p:spPr>
        <p:txBody>
          <a:bodyPr/>
          <a:lstStyle/>
          <a:p>
            <a:r>
              <a:rPr lang="de-CH" dirty="0"/>
              <a:t>R4 </a:t>
            </a:r>
            <a:r>
              <a:rPr lang="de-CH" b="1" dirty="0"/>
              <a:t>Regionales Windenergiegebiet </a:t>
            </a:r>
            <a:r>
              <a:rPr lang="de-CH" dirty="0"/>
              <a:t>Lindechwald-Kohlholz</a:t>
            </a:r>
          </a:p>
          <a:p>
            <a:r>
              <a:rPr lang="de-CH" dirty="0"/>
              <a:t>(Diemerswil, Kirchlindach, Meikirch, Münchenbuchsee)</a:t>
            </a:r>
          </a:p>
          <a:p>
            <a:endParaRPr lang="de-CH" dirty="0"/>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7</a:t>
            </a:fld>
            <a:endParaRPr lang="de-CH" dirty="0"/>
          </a:p>
        </p:txBody>
      </p:sp>
      <p:pic>
        <p:nvPicPr>
          <p:cNvPr id="9" name="Grafik 8"/>
          <p:cNvPicPr>
            <a:picLocks noChangeAspect="1"/>
          </p:cNvPicPr>
          <p:nvPr/>
        </p:nvPicPr>
        <p:blipFill>
          <a:blip r:embed="rId3"/>
          <a:stretch>
            <a:fillRect/>
          </a:stretch>
        </p:blipFill>
        <p:spPr>
          <a:xfrm>
            <a:off x="838200" y="1774053"/>
            <a:ext cx="4286848" cy="4829849"/>
          </a:xfrm>
          <a:prstGeom prst="rect">
            <a:avLst/>
          </a:prstGeom>
        </p:spPr>
      </p:pic>
      <p:sp>
        <p:nvSpPr>
          <p:cNvPr id="7" name="Datumsplatzhalter 6"/>
          <p:cNvSpPr>
            <a:spLocks noGrp="1"/>
          </p:cNvSpPr>
          <p:nvPr>
            <p:ph type="dt" sz="half" idx="10"/>
          </p:nvPr>
        </p:nvSpPr>
        <p:spPr>
          <a:xfrm>
            <a:off x="9336360" y="332656"/>
            <a:ext cx="2088232" cy="108000"/>
          </a:xfrm>
        </p:spPr>
        <p:txBody>
          <a:bodyPr/>
          <a:lstStyle/>
          <a:p>
            <a:r>
              <a:rPr lang="de-CH" dirty="0"/>
              <a:t>15. November 2023</a:t>
            </a:r>
          </a:p>
        </p:txBody>
      </p:sp>
    </p:spTree>
    <p:extLst>
      <p:ext uri="{BB962C8B-B14F-4D97-AF65-F5344CB8AC3E}">
        <p14:creationId xmlns:p14="http://schemas.microsoft.com/office/powerpoint/2010/main" val="13599115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Wie wurde geplant? </a:t>
            </a:r>
            <a:r>
              <a:rPr lang="de-CH" sz="2000" dirty="0"/>
              <a:t>1/3</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838200" y="1852613"/>
            <a:ext cx="7778079" cy="4672731"/>
          </a:xfrm>
        </p:spPr>
        <p:txBody>
          <a:bodyPr/>
          <a:lstStyle/>
          <a:p>
            <a:r>
              <a:rPr lang="de-CH" dirty="0"/>
              <a:t>Zusammensetzung der regionalen Begleitgruppe:</a:t>
            </a:r>
          </a:p>
          <a:p>
            <a:r>
              <a:rPr lang="de-CH" dirty="0"/>
              <a:t>Kanton, Gemeinde (Neuenegg), Naturpark Gantrisch, Pro Natura Bern, Suisse Eole</a:t>
            </a:r>
          </a:p>
          <a:p>
            <a:endParaRPr lang="de-CH" dirty="0"/>
          </a:p>
          <a:p>
            <a:r>
              <a:rPr lang="de-CH" dirty="0"/>
              <a:t>Vorgehen der Begleitgruppe:</a:t>
            </a:r>
          </a:p>
          <a:p>
            <a:pPr lvl="1"/>
            <a:r>
              <a:rPr lang="de-CH" dirty="0"/>
              <a:t>Potenzial- und Ausschlussgebiete</a:t>
            </a:r>
          </a:p>
          <a:p>
            <a:pPr lvl="1"/>
            <a:r>
              <a:rPr lang="de-CH" dirty="0"/>
              <a:t>Begehung der Prüfräume</a:t>
            </a:r>
          </a:p>
          <a:p>
            <a:pPr lvl="1"/>
            <a:r>
              <a:rPr lang="de-CH" dirty="0"/>
              <a:t>Raumplanerische Interesseabwägung</a:t>
            </a:r>
          </a:p>
          <a:p>
            <a:endParaRPr lang="de-CH" dirty="0"/>
          </a:p>
          <a:p>
            <a:endParaRPr lang="de-CH" dirty="0"/>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8</a:t>
            </a:fld>
            <a:endParaRPr lang="de-CH" dirty="0"/>
          </a:p>
        </p:txBody>
      </p:sp>
      <p:pic>
        <p:nvPicPr>
          <p:cNvPr id="7" name="Grafik 6"/>
          <p:cNvPicPr>
            <a:picLocks noChangeAspect="1"/>
          </p:cNvPicPr>
          <p:nvPr/>
        </p:nvPicPr>
        <p:blipFill>
          <a:blip r:embed="rId3"/>
          <a:stretch>
            <a:fillRect/>
          </a:stretch>
        </p:blipFill>
        <p:spPr>
          <a:xfrm>
            <a:off x="8883208" y="1082221"/>
            <a:ext cx="2935017" cy="5443123"/>
          </a:xfrm>
          <a:prstGeom prst="rect">
            <a:avLst/>
          </a:prstGeom>
        </p:spPr>
      </p:pic>
      <p:sp>
        <p:nvSpPr>
          <p:cNvPr id="8" name="Datumsplatzhalter 7"/>
          <p:cNvSpPr>
            <a:spLocks noGrp="1"/>
          </p:cNvSpPr>
          <p:nvPr>
            <p:ph type="dt" sz="half" idx="10"/>
          </p:nvPr>
        </p:nvSpPr>
        <p:spPr/>
        <p:txBody>
          <a:bodyPr/>
          <a:lstStyle/>
          <a:p>
            <a:r>
              <a:rPr lang="de-CH" dirty="0"/>
              <a:t>15. November 2023</a:t>
            </a:r>
          </a:p>
        </p:txBody>
      </p:sp>
    </p:spTree>
    <p:extLst>
      <p:ext uri="{BB962C8B-B14F-4D97-AF65-F5344CB8AC3E}">
        <p14:creationId xmlns:p14="http://schemas.microsoft.com/office/powerpoint/2010/main" val="26090252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1CEFE11-A4A3-4C0D-9B15-68F68DE8835B}"/>
              </a:ext>
            </a:extLst>
          </p:cNvPr>
          <p:cNvSpPr>
            <a:spLocks noGrp="1"/>
          </p:cNvSpPr>
          <p:nvPr>
            <p:ph type="title"/>
          </p:nvPr>
        </p:nvSpPr>
        <p:spPr/>
        <p:txBody>
          <a:bodyPr/>
          <a:lstStyle/>
          <a:p>
            <a:r>
              <a:rPr lang="de-CH" dirty="0"/>
              <a:t>Wie wurde geplant? </a:t>
            </a:r>
            <a:r>
              <a:rPr lang="de-CH" sz="2000" dirty="0"/>
              <a:t>2/3</a:t>
            </a:r>
            <a:r>
              <a:rPr lang="de-CH" dirty="0"/>
              <a:t> </a:t>
            </a:r>
          </a:p>
        </p:txBody>
      </p:sp>
      <p:sp>
        <p:nvSpPr>
          <p:cNvPr id="3" name="Inhaltsplatzhalter 2">
            <a:extLst>
              <a:ext uri="{FF2B5EF4-FFF2-40B4-BE49-F238E27FC236}">
                <a16:creationId xmlns:a16="http://schemas.microsoft.com/office/drawing/2014/main" id="{9EAC0313-945E-4B7D-AA50-0A8905F4222C}"/>
              </a:ext>
            </a:extLst>
          </p:cNvPr>
          <p:cNvSpPr>
            <a:spLocks noGrp="1"/>
          </p:cNvSpPr>
          <p:nvPr>
            <p:ph idx="1"/>
          </p:nvPr>
        </p:nvSpPr>
        <p:spPr>
          <a:xfrm>
            <a:off x="838200" y="1852613"/>
            <a:ext cx="7778079" cy="4672731"/>
          </a:xfrm>
        </p:spPr>
        <p:txBody>
          <a:bodyPr/>
          <a:lstStyle/>
          <a:p>
            <a:r>
              <a:rPr lang="de-CH" dirty="0"/>
              <a:t>Potenzialgebiete:</a:t>
            </a:r>
          </a:p>
          <a:p>
            <a:pPr lvl="1"/>
            <a:r>
              <a:rPr lang="de-CH" dirty="0"/>
              <a:t>Berücksichtigung Windangebot</a:t>
            </a:r>
          </a:p>
          <a:p>
            <a:pPr lvl="1"/>
            <a:r>
              <a:rPr lang="de-CH" dirty="0"/>
              <a:t>Umfrage Windenergieprojekte</a:t>
            </a:r>
          </a:p>
          <a:p>
            <a:pPr lvl="1"/>
            <a:endParaRPr lang="de-CH" dirty="0"/>
          </a:p>
          <a:p>
            <a:r>
              <a:rPr lang="de-CH" dirty="0"/>
              <a:t>Ausschlussgebiete (Vorbehaltskritierien):</a:t>
            </a:r>
          </a:p>
          <a:p>
            <a:pPr lvl="1"/>
            <a:r>
              <a:rPr lang="de-CH" dirty="0"/>
              <a:t>Bauzone inkl. minimaler Puffer von 300 m</a:t>
            </a:r>
          </a:p>
          <a:p>
            <a:pPr lvl="1"/>
            <a:r>
              <a:rPr lang="de-CH" dirty="0"/>
              <a:t>Bundesinventar Amphibienlaichgebiete</a:t>
            </a:r>
          </a:p>
          <a:p>
            <a:pPr lvl="1"/>
            <a:r>
              <a:rPr lang="de-CH" dirty="0"/>
              <a:t>Waldreservate</a:t>
            </a:r>
          </a:p>
          <a:p>
            <a:pPr lvl="1"/>
            <a:r>
              <a:rPr lang="de-CH" dirty="0"/>
              <a:t>Geschützte Ortsbilder</a:t>
            </a:r>
          </a:p>
          <a:p>
            <a:pPr lvl="1"/>
            <a:r>
              <a:rPr lang="de-CH" dirty="0"/>
              <a:t>Brut- und Gastvögel: Konfliktpotenzial sehr gross</a:t>
            </a:r>
          </a:p>
          <a:p>
            <a:pPr lvl="1"/>
            <a:r>
              <a:rPr lang="de-CH" dirty="0"/>
              <a:t>Neue Strassenerschliessung weniger als 1km</a:t>
            </a:r>
          </a:p>
          <a:p>
            <a:endParaRPr lang="de-CH" dirty="0"/>
          </a:p>
        </p:txBody>
      </p:sp>
      <p:sp>
        <p:nvSpPr>
          <p:cNvPr id="6" name="Foliennummernplatzhalter 5">
            <a:extLst>
              <a:ext uri="{FF2B5EF4-FFF2-40B4-BE49-F238E27FC236}">
                <a16:creationId xmlns:a16="http://schemas.microsoft.com/office/drawing/2014/main" id="{56A97AFD-16FE-4EA5-A888-4A84A29DE559}"/>
              </a:ext>
            </a:extLst>
          </p:cNvPr>
          <p:cNvSpPr>
            <a:spLocks noGrp="1"/>
          </p:cNvSpPr>
          <p:nvPr>
            <p:ph type="sldNum" sz="quarter" idx="12"/>
          </p:nvPr>
        </p:nvSpPr>
        <p:spPr/>
        <p:txBody>
          <a:bodyPr/>
          <a:lstStyle/>
          <a:p>
            <a:fld id="{442AD375-037F-43D0-B059-5172DA06796A}" type="slidenum">
              <a:rPr lang="de-CH" smtClean="0"/>
              <a:pPr/>
              <a:t>9</a:t>
            </a:fld>
            <a:endParaRPr lang="de-CH" dirty="0"/>
          </a:p>
        </p:txBody>
      </p:sp>
      <p:pic>
        <p:nvPicPr>
          <p:cNvPr id="8" name="Grafik 7"/>
          <p:cNvPicPr>
            <a:picLocks noChangeAspect="1"/>
          </p:cNvPicPr>
          <p:nvPr/>
        </p:nvPicPr>
        <p:blipFill>
          <a:blip r:embed="rId3"/>
          <a:stretch>
            <a:fillRect/>
          </a:stretch>
        </p:blipFill>
        <p:spPr>
          <a:xfrm>
            <a:off x="8811291" y="1071565"/>
            <a:ext cx="3006934" cy="5309764"/>
          </a:xfrm>
          <a:prstGeom prst="rect">
            <a:avLst/>
          </a:prstGeom>
        </p:spPr>
      </p:pic>
      <p:sp>
        <p:nvSpPr>
          <p:cNvPr id="9" name="Datumsplatzhalter 8"/>
          <p:cNvSpPr>
            <a:spLocks noGrp="1"/>
          </p:cNvSpPr>
          <p:nvPr>
            <p:ph type="dt" sz="half" idx="10"/>
          </p:nvPr>
        </p:nvSpPr>
        <p:spPr>
          <a:xfrm>
            <a:off x="9336360" y="332656"/>
            <a:ext cx="2088232" cy="108000"/>
          </a:xfrm>
        </p:spPr>
        <p:txBody>
          <a:bodyPr/>
          <a:lstStyle/>
          <a:p>
            <a:r>
              <a:rPr lang="de-CH" dirty="0"/>
              <a:t>15. November 2023</a:t>
            </a:r>
          </a:p>
        </p:txBody>
      </p:sp>
    </p:spTree>
    <p:extLst>
      <p:ext uri="{BB962C8B-B14F-4D97-AF65-F5344CB8AC3E}">
        <p14:creationId xmlns:p14="http://schemas.microsoft.com/office/powerpoint/2010/main" val="1945629216"/>
      </p:ext>
    </p:extLst>
  </p:cSld>
  <p:clrMapOvr>
    <a:masterClrMapping/>
  </p:clrMapOvr>
</p:sld>
</file>

<file path=ppt/theme/theme1.xml><?xml version="1.0" encoding="utf-8"?>
<a:theme xmlns:a="http://schemas.openxmlformats.org/drawingml/2006/main" name="Benutzerdefiniertes Design">
  <a:themeElements>
    <a:clrScheme name="Kanton Bern">
      <a:dk1>
        <a:sysClr val="windowText" lastClr="000000"/>
      </a:dk1>
      <a:lt1>
        <a:sysClr val="window" lastClr="FFFFFF"/>
      </a:lt1>
      <a:dk2>
        <a:srgbClr val="63737B"/>
      </a:dk2>
      <a:lt2>
        <a:srgbClr val="B1B9BD"/>
      </a:lt2>
      <a:accent1>
        <a:srgbClr val="3C505A"/>
      </a:accent1>
      <a:accent2>
        <a:srgbClr val="96D7F0"/>
      </a:accent2>
      <a:accent3>
        <a:srgbClr val="A0C7A0"/>
      </a:accent3>
      <a:accent4>
        <a:srgbClr val="E1D2C6"/>
      </a:accent4>
      <a:accent5>
        <a:srgbClr val="644B41"/>
      </a:accent5>
      <a:accent6>
        <a:srgbClr val="EA161F"/>
      </a:accent6>
      <a:hlink>
        <a:srgbClr val="000000"/>
      </a:hlink>
      <a:folHlink>
        <a:srgbClr val="00000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olidFill>
            <a:schemeClr val="accent6"/>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Präsentation PowerPoint DE.potx" id="{E35E844B-C969-45C1-85DE-B7ED56A30097}" vid="{9CD5C389-EEA3-4CD9-ADDA-01A292F3BE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E9BCAE0893BBC4A9AD876968C4137DD" ma:contentTypeVersion="14" ma:contentTypeDescription="Crée un document." ma:contentTypeScope="" ma:versionID="4eb23617bcd2371a6624e22f05892996">
  <xsd:schema xmlns:xsd="http://www.w3.org/2001/XMLSchema" xmlns:xs="http://www.w3.org/2001/XMLSchema" xmlns:p="http://schemas.microsoft.com/office/2006/metadata/properties" xmlns:ns2="a684636a-7948-495c-b443-5c1e85883501" xmlns:ns3="92ca03d0-2a89-443d-841b-b170463a175f" targetNamespace="http://schemas.microsoft.com/office/2006/metadata/properties" ma:root="true" ma:fieldsID="ce3a1d4e42aa6ebdfba0057fdfd35095" ns2:_="" ns3:_="">
    <xsd:import namespace="a684636a-7948-495c-b443-5c1e85883501"/>
    <xsd:import namespace="92ca03d0-2a89-443d-841b-b170463a175f"/>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3:TaxCatchAll" minOccurs="0"/>
                <xsd:element ref="ns2:MediaServiceDateTaken" minOccurs="0"/>
                <xsd:element ref="ns2:MediaServiceGenerationTime" minOccurs="0"/>
                <xsd:element ref="ns2:MediaServiceEventHashCode" minOccurs="0"/>
                <xsd:element ref="ns2:lcf76f155ced4ddcb4097134ff3c332f" minOccurs="0"/>
                <xsd:element ref="ns2:MediaServiceOCR" minOccurs="0"/>
                <xsd:element ref="ns2:MediaServiceObjectDetectorVersion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684636a-7948-495c-b443-5c1e8588350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lcf76f155ced4ddcb4097134ff3c332f" ma:index="16" nillable="true" ma:taxonomy="true" ma:internalName="lcf76f155ced4ddcb4097134ff3c332f" ma:taxonomyFieldName="MediaServiceImageTags" ma:displayName="Balises d’images" ma:readOnly="false" ma:fieldId="{5cf76f15-5ced-4ddc-b409-7134ff3c332f}" ma:taxonomyMulti="true" ma:sspId="b8c6724d-9ca8-4fb9-b80d-fe01084ea2b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ca03d0-2a89-443d-841b-b170463a175f" elementFormDefault="qualified">
    <xsd:import namespace="http://schemas.microsoft.com/office/2006/documentManagement/types"/>
    <xsd:import namespace="http://schemas.microsoft.com/office/infopath/2007/PartnerControls"/>
    <xsd:element name="TaxCatchAll" ma:index="11" nillable="true" ma:displayName="Taxonomy Catch All Column" ma:hidden="true" ma:list="{2371baec-4b88-4525-96c7-61810a059b9e}" ma:internalName="TaxCatchAll" ma:showField="CatchAllData" ma:web="92ca03d0-2a89-443d-841b-b170463a175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684636a-7948-495c-b443-5c1e85883501">
      <Terms xmlns="http://schemas.microsoft.com/office/infopath/2007/PartnerControls"/>
    </lcf76f155ced4ddcb4097134ff3c332f>
    <TaxCatchAll xmlns="92ca03d0-2a89-443d-841b-b170463a175f" xsi:nil="true"/>
  </documentManagement>
</p:properties>
</file>

<file path=customXml/itemProps1.xml><?xml version="1.0" encoding="utf-8"?>
<ds:datastoreItem xmlns:ds="http://schemas.openxmlformats.org/officeDocument/2006/customXml" ds:itemID="{8C049781-9692-46B5-826B-1BADBE297B69}"/>
</file>

<file path=customXml/itemProps2.xml><?xml version="1.0" encoding="utf-8"?>
<ds:datastoreItem xmlns:ds="http://schemas.openxmlformats.org/officeDocument/2006/customXml" ds:itemID="{E121B798-BED9-4F0F-B8F9-9F735D0659BD}"/>
</file>

<file path=customXml/itemProps3.xml><?xml version="1.0" encoding="utf-8"?>
<ds:datastoreItem xmlns:ds="http://schemas.openxmlformats.org/officeDocument/2006/customXml" ds:itemID="{AB3C4AEE-8143-4F81-9F4C-2B25FFD28E25}"/>
</file>

<file path=docProps/app.xml><?xml version="1.0" encoding="utf-8"?>
<Properties xmlns="http://schemas.openxmlformats.org/officeDocument/2006/extended-properties" xmlns:vt="http://schemas.openxmlformats.org/officeDocument/2006/docPropsVTypes">
  <Template>blank</Template>
  <TotalTime>0</TotalTime>
  <Words>1820</Words>
  <Application>Microsoft Office PowerPoint</Application>
  <PresentationFormat>Grand écran</PresentationFormat>
  <Paragraphs>277</Paragraphs>
  <Slides>22</Slides>
  <Notes>20</Notes>
  <HiddenSlides>1</HiddenSlides>
  <MMClips>0</MMClips>
  <ScaleCrop>false</ScaleCrop>
  <HeadingPairs>
    <vt:vector size="6" baseType="variant">
      <vt:variant>
        <vt:lpstr>Polices utilisées</vt:lpstr>
      </vt:variant>
      <vt:variant>
        <vt:i4>1</vt:i4>
      </vt:variant>
      <vt:variant>
        <vt:lpstr>Thème</vt:lpstr>
      </vt:variant>
      <vt:variant>
        <vt:i4>1</vt:i4>
      </vt:variant>
      <vt:variant>
        <vt:lpstr>Titres des diapositives</vt:lpstr>
      </vt:variant>
      <vt:variant>
        <vt:i4>22</vt:i4>
      </vt:variant>
    </vt:vector>
  </HeadingPairs>
  <TitlesOfParts>
    <vt:vector size="24" baseType="lpstr">
      <vt:lpstr>Arial</vt:lpstr>
      <vt:lpstr>Benutzerdefiniertes Design</vt:lpstr>
      <vt:lpstr>Windenergie   im Kanton Bern</vt:lpstr>
      <vt:lpstr>Ablauf</vt:lpstr>
      <vt:lpstr>Raumplanerisches ABC 1/2</vt:lpstr>
      <vt:lpstr>Raumplanerisches ABC 2/2</vt:lpstr>
      <vt:lpstr>Was braucht es für die Realisierung?</vt:lpstr>
      <vt:lpstr>Kantonaler Richtplan</vt:lpstr>
      <vt:lpstr>Regionaler Richtplan Regionalkonferenz Bern-Mittelland</vt:lpstr>
      <vt:lpstr>Wie wurde geplant? 1/3</vt:lpstr>
      <vt:lpstr>Wie wurde geplant? 2/3 </vt:lpstr>
      <vt:lpstr>Wie wurde geplant? 3/3</vt:lpstr>
      <vt:lpstr>Ergebnis?</vt:lpstr>
      <vt:lpstr>Regionaler Richtplan Regionalkonferenz Bern-Mittelland</vt:lpstr>
      <vt:lpstr>Kantonaler Richtplan</vt:lpstr>
      <vt:lpstr>Nächster Schritt für Realisierung 1/3</vt:lpstr>
      <vt:lpstr>Nächster Schritt für Realisierung 2/3</vt:lpstr>
      <vt:lpstr>Nächster Schritt für Realisierung 3/3</vt:lpstr>
      <vt:lpstr>Stand Realisierungen Kanton Bern</vt:lpstr>
      <vt:lpstr>Stand regionale Planungen Kanton Bern</vt:lpstr>
      <vt:lpstr>Neuste nationale Vorgaben</vt:lpstr>
      <vt:lpstr>Wohin geht die Reise?</vt:lpstr>
      <vt:lpstr>Abschluss:</vt:lpstr>
      <vt:lpstr>Kontakt</vt:lpstr>
    </vt:vector>
  </TitlesOfParts>
  <Company>Kanton Bern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 (maximal 2 Zeilen)</dc:title>
  <dc:creator>Ringgenberg Barbara, DIJ-AGR-KPL</dc:creator>
  <dc:description>V02-2022-06-13</dc:description>
  <cp:lastModifiedBy>Steiner Anaëlle, GBSL Schuelerin</cp:lastModifiedBy>
  <cp:revision>65</cp:revision>
  <cp:lastPrinted>2018-09-06T06:44:02Z</cp:lastPrinted>
  <dcterms:created xsi:type="dcterms:W3CDTF">2023-10-19T14:01:03Z</dcterms:created>
  <dcterms:modified xsi:type="dcterms:W3CDTF">2023-11-12T16:18:26Z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0x010100EE9BCAE0893BBC4A9AD876968C4137DD</vt:lpwstr>
  </property>
</Properties>
</file>